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624" r:id="rId3"/>
    <p:sldId id="628" r:id="rId4"/>
    <p:sldId id="625" r:id="rId5"/>
    <p:sldId id="627" r:id="rId6"/>
    <p:sldId id="557" r:id="rId7"/>
    <p:sldId id="680" r:id="rId8"/>
    <p:sldId id="787" r:id="rId9"/>
    <p:sldId id="789" r:id="rId10"/>
    <p:sldId id="788" r:id="rId11"/>
    <p:sldId id="785" r:id="rId12"/>
    <p:sldId id="786" r:id="rId13"/>
    <p:sldId id="790" r:id="rId14"/>
    <p:sldId id="745" r:id="rId15"/>
    <p:sldId id="754" r:id="rId16"/>
    <p:sldId id="687" r:id="rId17"/>
    <p:sldId id="690" r:id="rId18"/>
    <p:sldId id="755" r:id="rId19"/>
    <p:sldId id="756" r:id="rId20"/>
    <p:sldId id="708" r:id="rId21"/>
    <p:sldId id="716" r:id="rId22"/>
    <p:sldId id="757" r:id="rId23"/>
    <p:sldId id="758" r:id="rId24"/>
    <p:sldId id="711" r:id="rId25"/>
    <p:sldId id="759" r:id="rId26"/>
    <p:sldId id="778" r:id="rId27"/>
    <p:sldId id="777" r:id="rId28"/>
    <p:sldId id="776" r:id="rId29"/>
    <p:sldId id="761" r:id="rId30"/>
    <p:sldId id="772" r:id="rId31"/>
    <p:sldId id="724" r:id="rId32"/>
    <p:sldId id="651" r:id="rId33"/>
    <p:sldId id="650" r:id="rId34"/>
    <p:sldId id="663" r:id="rId35"/>
    <p:sldId id="561" r:id="rId36"/>
    <p:sldId id="691" r:id="rId37"/>
    <p:sldId id="715" r:id="rId38"/>
    <p:sldId id="71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12"/>
    <p:restoredTop sz="95377"/>
  </p:normalViewPr>
  <p:slideViewPr>
    <p:cSldViewPr snapToGrid="0" snapToObjects="1" showGuides="1">
      <p:cViewPr varScale="1">
        <p:scale>
          <a:sx n="96" d="100"/>
          <a:sy n="96" d="100"/>
        </p:scale>
        <p:origin x="14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8/17/22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35</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267DEFF-031B-CA44-B9A3-F5FDF48DC6C4}" type="datetime1">
              <a:rPr lang="en-US" smtClean="0"/>
              <a:t>8/17/22</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783D02DC-8818-CA4E-8B4D-3247E3ED566E}" type="datetime1">
              <a:rPr lang="en-US" smtClean="0"/>
              <a:t>8/17/22</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7961B92A-43BA-6042-B43F-AE0F03212488}" type="datetime1">
              <a:rPr lang="en-US" smtClean="0"/>
              <a:t>8/17/22</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3B4C1717-C442-FE47-9879-EC0277C4DD4B}" type="datetime1">
              <a:rPr lang="en-US" smtClean="0"/>
              <a:t>8/17/22</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lvl1pPr>
              <a:defRPr sz="2000">
                <a:latin typeface="Arial" panose="020B0604020202020204" pitchFamily="34" charset="0"/>
                <a:cs typeface="Arial" panose="020B0604020202020204" pitchFamily="34" charset="0"/>
              </a:defRPr>
            </a:lvl1pPr>
          </a:lstStyle>
          <a:p>
            <a:fld id="{CE250C90-A217-6949-8BD2-2F5146168076}" type="slidenum">
              <a:rPr lang="en-US" smtClean="0"/>
              <a:pPr/>
              <a:t>‹#›</a:t>
            </a:fld>
            <a:endParaRPr lang="en-US" sz="2000"/>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2FF1260A-4D94-FB42-9C47-B8B38CF05364}" type="datetime1">
              <a:rPr lang="en-US" smtClean="0"/>
              <a:t>8/17/22</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976C0EA-1B2B-E94E-9C4C-CFB342CE4585}" type="datetime1">
              <a:rPr lang="en-US" smtClean="0"/>
              <a:t>8/17/22</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557B195E-9663-7341-99E5-87B1B6191FB2}" type="datetime1">
              <a:rPr lang="en-US" smtClean="0"/>
              <a:t>8/17/22</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EB712EE3-8D5B-B747-BC4B-AC203E0D8DFD}" type="datetime1">
              <a:rPr lang="en-US" smtClean="0"/>
              <a:t>8/17/22</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A028C73A-EC7C-F143-A134-3629457F229E}" type="datetime1">
              <a:rPr lang="en-US" smtClean="0"/>
              <a:t>8/17/22</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5C48972D-BF7B-8743-874B-A5F084A2E1B3}" type="datetime1">
              <a:rPr lang="en-US" smtClean="0"/>
              <a:t>8/17/22</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F3AEF7DC-B183-DC4D-9E0E-E2EB30D9656F}" type="datetime1">
              <a:rPr lang="en-US" smtClean="0"/>
              <a:t>8/17/22</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83F1F-9A3D-AE4E-9C17-69C1651E2D77}" type="datetime1">
              <a:rPr lang="en-US" smtClean="0"/>
              <a:t>8/17/22</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eaperkowski/esa2022" TargetMode="External"/><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7110919" y="30667"/>
            <a:ext cx="4903502" cy="4117423"/>
          </a:xfrm>
          <a:noFill/>
        </p:spPr>
        <p:txBody>
          <a:bodyPr vert="horz" lIns="91440" tIns="45720" rIns="91440" bIns="45720" rtlCol="0" anchor="b">
            <a:normAutofit/>
          </a:bodyPr>
          <a:lstStyle/>
          <a:p>
            <a:r>
              <a:rPr lang="en-US" sz="4400" b="1" dirty="0">
                <a:latin typeface="Arial" panose="020B0604020202020204" pitchFamily="34" charset="0"/>
                <a:cs typeface="Arial" panose="020B0604020202020204" pitchFamily="34" charset="0"/>
              </a:rPr>
              <a:t>Leaf nitrogen is driven by the unit cost of nitrogen and water use in Texan grasslands</a:t>
            </a: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7266942" y="4245469"/>
            <a:ext cx="4591455" cy="400111"/>
          </a:xfrm>
          <a:noFill/>
        </p:spPr>
        <p:txBody>
          <a:bodyPr vert="horz" lIns="91440" tIns="45720" rIns="91440" bIns="45720" rtlCol="0">
            <a:normAutofit/>
          </a:bodyPr>
          <a:lstStyle/>
          <a:p>
            <a:r>
              <a:rPr lang="en-US" sz="2000" dirty="0">
                <a:latin typeface="Arial" panose="020B0604020202020204" pitchFamily="34" charset="0"/>
                <a:cs typeface="Arial" panose="020B0604020202020204" pitchFamily="34" charset="0"/>
              </a:rPr>
              <a:t>Evan A. Perkowski; Nicholas G. Smith</a:t>
            </a:r>
          </a:p>
        </p:txBody>
      </p:sp>
      <p:pic>
        <p:nvPicPr>
          <p:cNvPr id="8" name="Picture 7" descr="A field of flowers&#10;&#10;Description automatically generated with medium confidence">
            <a:extLst>
              <a:ext uri="{FF2B5EF4-FFF2-40B4-BE49-F238E27FC236}">
                <a16:creationId xmlns:a16="http://schemas.microsoft.com/office/drawing/2014/main" id="{DE610B7C-DC93-0208-4680-8646A8F7D823}"/>
              </a:ext>
            </a:extLst>
          </p:cNvPr>
          <p:cNvPicPr>
            <a:picLocks noChangeAspect="1"/>
          </p:cNvPicPr>
          <p:nvPr/>
        </p:nvPicPr>
        <p:blipFill rotWithShape="1">
          <a:blip r:embed="rId2"/>
          <a:srcRect t="1188" r="-1" b="-1"/>
          <a:stretch/>
        </p:blipFill>
        <p:spPr>
          <a:xfrm>
            <a:off x="20" y="10"/>
            <a:ext cx="6992881" cy="6857990"/>
          </a:xfrm>
          <a:prstGeom prst="rect">
            <a:avLst/>
          </a:prstGeom>
        </p:spPr>
      </p:pic>
      <p:pic>
        <p:nvPicPr>
          <p:cNvPr id="12" name="Picture 4" descr="Double T Symbol | History &amp; Traditions | TTU">
            <a:hlinkClick r:id="rId3"/>
            <a:extLst>
              <a:ext uri="{FF2B5EF4-FFF2-40B4-BE49-F238E27FC236}">
                <a16:creationId xmlns:a16="http://schemas.microsoft.com/office/drawing/2014/main" id="{F0E3584B-3948-4445-8239-E32B12EA2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510" y="4850070"/>
            <a:ext cx="1650318" cy="180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10</a:t>
            </a:fld>
            <a:endParaRPr lang="en-US"/>
          </a:p>
        </p:txBody>
      </p:sp>
      <p:sp>
        <p:nvSpPr>
          <p:cNvPr id="14" name="Title 10">
            <a:extLst>
              <a:ext uri="{FF2B5EF4-FFF2-40B4-BE49-F238E27FC236}">
                <a16:creationId xmlns:a16="http://schemas.microsoft.com/office/drawing/2014/main" id="{A3269E35-3B2F-7240-A946-0C585DADB2FB}"/>
              </a:ext>
            </a:extLst>
          </p:cNvPr>
          <p:cNvSpPr txBox="1">
            <a:spLocks/>
          </p:cNvSpPr>
          <p:nvPr/>
        </p:nvSpPr>
        <p:spPr>
          <a:xfrm>
            <a:off x="573338" y="337190"/>
            <a:ext cx="7894983" cy="16906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sz="3600" dirty="0"/>
              <a:t>Increasing water use efficiency should </a:t>
            </a:r>
            <a:r>
              <a:rPr lang="en-US" sz="3600" b="1" dirty="0">
                <a:solidFill>
                  <a:schemeClr val="accent1"/>
                </a:solidFill>
              </a:rPr>
              <a:t>increase</a:t>
            </a:r>
            <a:r>
              <a:rPr lang="en-US" sz="3600" dirty="0"/>
              <a:t> leaf N</a:t>
            </a:r>
          </a:p>
        </p:txBody>
      </p:sp>
      <p:sp>
        <p:nvSpPr>
          <p:cNvPr id="17" name="Rectangle 16">
            <a:extLst>
              <a:ext uri="{FF2B5EF4-FFF2-40B4-BE49-F238E27FC236}">
                <a16:creationId xmlns:a16="http://schemas.microsoft.com/office/drawing/2014/main" id="{489D1A23-2A99-B347-87ED-0EC1BA9DC917}"/>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432381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11</a:t>
            </a:fld>
            <a:endParaRPr lang="en-US"/>
          </a:p>
        </p:txBody>
      </p:sp>
      <p:sp>
        <p:nvSpPr>
          <p:cNvPr id="19" name="Title 10">
            <a:extLst>
              <a:ext uri="{FF2B5EF4-FFF2-40B4-BE49-F238E27FC236}">
                <a16:creationId xmlns:a16="http://schemas.microsoft.com/office/drawing/2014/main" id="{79220C8D-4857-0E48-98A2-6C82971A9904}"/>
              </a:ext>
            </a:extLst>
          </p:cNvPr>
          <p:cNvSpPr>
            <a:spLocks noGrp="1"/>
          </p:cNvSpPr>
          <p:nvPr>
            <p:ph type="title"/>
          </p:nvPr>
        </p:nvSpPr>
        <p:spPr>
          <a:xfrm>
            <a:off x="573338" y="337190"/>
            <a:ext cx="7894983" cy="1690688"/>
          </a:xfrm>
        </p:spPr>
        <p:txBody>
          <a:bodyPr>
            <a:normAutofit fontScale="90000"/>
          </a:bodyPr>
          <a:lstStyle/>
          <a:p>
            <a:r>
              <a:rPr lang="en-US" dirty="0"/>
              <a:t>However, leaf N could be independent of water use efficiency...</a:t>
            </a:r>
          </a:p>
        </p:txBody>
      </p:sp>
      <p:sp>
        <p:nvSpPr>
          <p:cNvPr id="17" name="Rectangle 16">
            <a:extLst>
              <a:ext uri="{FF2B5EF4-FFF2-40B4-BE49-F238E27FC236}">
                <a16:creationId xmlns:a16="http://schemas.microsoft.com/office/drawing/2014/main" id="{797FBDE0-1CE4-CD48-8CAA-50EF4F1B039C}"/>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1218820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6" name="Right Arrow 15">
            <a:extLst>
              <a:ext uri="{FF2B5EF4-FFF2-40B4-BE49-F238E27FC236}">
                <a16:creationId xmlns:a16="http://schemas.microsoft.com/office/drawing/2014/main" id="{F44A3423-9DE8-5C26-4601-CD8CE1A24919}"/>
              </a:ext>
            </a:extLst>
          </p:cNvPr>
          <p:cNvSpPr/>
          <p:nvPr/>
        </p:nvSpPr>
        <p:spPr>
          <a:xfrm>
            <a:off x="8897909" y="281739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12</a:t>
            </a:fld>
            <a:endParaRPr lang="en-US"/>
          </a:p>
        </p:txBody>
      </p:sp>
      <p:sp>
        <p:nvSpPr>
          <p:cNvPr id="22" name="Title 10">
            <a:extLst>
              <a:ext uri="{FF2B5EF4-FFF2-40B4-BE49-F238E27FC236}">
                <a16:creationId xmlns:a16="http://schemas.microsoft.com/office/drawing/2014/main" id="{88524D80-3705-3E47-8872-3BB41480C779}"/>
              </a:ext>
            </a:extLst>
          </p:cNvPr>
          <p:cNvSpPr>
            <a:spLocks noGrp="1"/>
          </p:cNvSpPr>
          <p:nvPr>
            <p:ph type="title"/>
          </p:nvPr>
        </p:nvSpPr>
        <p:spPr>
          <a:xfrm>
            <a:off x="573338" y="337190"/>
            <a:ext cx="7894983" cy="1690688"/>
          </a:xfrm>
        </p:spPr>
        <p:txBody>
          <a:bodyPr>
            <a:normAutofit fontScale="90000"/>
          </a:bodyPr>
          <a:lstStyle/>
          <a:p>
            <a:r>
              <a:rPr lang="en-US" dirty="0"/>
              <a:t>... and may be independent of the cost to acquire nitrogen relative to water</a:t>
            </a:r>
          </a:p>
        </p:txBody>
      </p:sp>
      <p:sp>
        <p:nvSpPr>
          <p:cNvPr id="21" name="Rectangle 20">
            <a:extLst>
              <a:ext uri="{FF2B5EF4-FFF2-40B4-BE49-F238E27FC236}">
                <a16:creationId xmlns:a16="http://schemas.microsoft.com/office/drawing/2014/main" id="{1D4B14C2-13BB-7A45-B9A0-6EDDDEAABB91}"/>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191457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F706FB-0A60-1A4C-BC4D-9A6F17D9EE6F}"/>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We currently lack empirical studies that directly test patterns expected from photosynthetic least-cost theory</a:t>
            </a:r>
          </a:p>
        </p:txBody>
      </p:sp>
      <p:sp>
        <p:nvSpPr>
          <p:cNvPr id="4" name="Slide Number Placeholder 3">
            <a:extLst>
              <a:ext uri="{FF2B5EF4-FFF2-40B4-BE49-F238E27FC236}">
                <a16:creationId xmlns:a16="http://schemas.microsoft.com/office/drawing/2014/main" id="{C52AF47F-994E-F346-B2CF-FB578CB5EE8F}"/>
              </a:ext>
            </a:extLst>
          </p:cNvPr>
          <p:cNvSpPr>
            <a:spLocks noGrp="1"/>
          </p:cNvSpPr>
          <p:nvPr>
            <p:ph type="sldNum" sz="quarter" idx="4294967295"/>
          </p:nvPr>
        </p:nvSpPr>
        <p:spPr>
          <a:xfrm>
            <a:off x="9448800" y="6356350"/>
            <a:ext cx="2743200" cy="365125"/>
          </a:xfrm>
        </p:spPr>
        <p:txBody>
          <a:bodyPr/>
          <a:lstStyle/>
          <a:p>
            <a:fld id="{CE250C90-A217-6949-8BD2-2F5146168076}" type="slidenum">
              <a:rPr lang="en-US" smtClean="0"/>
              <a:pPr/>
              <a:t>13</a:t>
            </a:fld>
            <a:endParaRPr lang="en-US" sz="2000"/>
          </a:p>
        </p:txBody>
      </p:sp>
    </p:spTree>
    <p:extLst>
      <p:ext uri="{BB962C8B-B14F-4D97-AF65-F5344CB8AC3E}">
        <p14:creationId xmlns:p14="http://schemas.microsoft.com/office/powerpoint/2010/main" val="1978205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76CB6273-21BA-A1AA-08C8-85D6C7F17525}"/>
              </a:ext>
            </a:extLst>
          </p:cNvPr>
          <p:cNvPicPr>
            <a:picLocks noChangeAspect="1"/>
          </p:cNvPicPr>
          <p:nvPr/>
        </p:nvPicPr>
        <p:blipFill rotWithShape="1">
          <a:blip r:embed="rId2"/>
          <a:srcRect t="16714" r="51069" b="17000"/>
          <a:stretch/>
        </p:blipFill>
        <p:spPr>
          <a:xfrm>
            <a:off x="6499049" y="238686"/>
            <a:ext cx="5486400" cy="325164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757292"/>
          </a:xfrm>
        </p:spPr>
        <p:txBody>
          <a:bodyPr>
            <a:normAutofit/>
          </a:bodyPr>
          <a:lstStyle/>
          <a:p>
            <a:r>
              <a:rPr lang="en-US" dirty="0"/>
              <a:t>24 sites</a:t>
            </a:r>
          </a:p>
          <a:p>
            <a:pPr lvl="1"/>
            <a:r>
              <a:rPr lang="en-US" dirty="0"/>
              <a:t>12 in 2020</a:t>
            </a:r>
          </a:p>
          <a:p>
            <a:pPr lvl="1"/>
            <a:r>
              <a:rPr lang="en-US" dirty="0"/>
              <a:t>15 in 2021 (3 same from 2020)</a:t>
            </a:r>
          </a:p>
          <a:p>
            <a:pPr marL="0" indent="0">
              <a:buNone/>
            </a:pPr>
            <a:endParaRPr lang="en-US" sz="1300" dirty="0"/>
          </a:p>
          <a:p>
            <a:r>
              <a:rPr lang="en-US" dirty="0"/>
              <a:t>3 leaves of 5 most dominant species at each site</a:t>
            </a:r>
          </a:p>
          <a:p>
            <a:pPr lvl="1"/>
            <a:r>
              <a:rPr lang="en-US" dirty="0"/>
              <a:t>Leaf N</a:t>
            </a:r>
          </a:p>
          <a:p>
            <a:pPr lvl="1"/>
            <a:r>
              <a:rPr lang="en-US" dirty="0"/>
              <a:t>Leaf water use efficiency (</a:t>
            </a:r>
            <a:r>
              <a:rPr lang="el-GR" dirty="0"/>
              <a:t>δ</a:t>
            </a:r>
            <a:r>
              <a:rPr lang="en-US" baseline="30000" dirty="0"/>
              <a:t>13</a:t>
            </a:r>
            <a:r>
              <a:rPr lang="en-US" dirty="0"/>
              <a:t>C)</a:t>
            </a:r>
          </a:p>
          <a:p>
            <a:endParaRPr lang="en-US" sz="1200" dirty="0"/>
          </a:p>
          <a:p>
            <a:r>
              <a:rPr lang="en-US" dirty="0"/>
              <a:t>Composite soil sample</a:t>
            </a:r>
          </a:p>
          <a:p>
            <a:pPr lvl="1"/>
            <a:r>
              <a:rPr lang="en-US" dirty="0"/>
              <a:t>[NO</a:t>
            </a:r>
            <a:r>
              <a:rPr lang="en-US" baseline="-25000" dirty="0"/>
              <a:t>3</a:t>
            </a:r>
            <a:r>
              <a:rPr lang="en-US" dirty="0"/>
              <a:t>-N]</a:t>
            </a:r>
          </a:p>
        </p:txBody>
      </p:sp>
      <p:pic>
        <p:nvPicPr>
          <p:cNvPr id="7" name="Picture 6" descr="Chart&#10;&#10;Description automatically generated">
            <a:extLst>
              <a:ext uri="{FF2B5EF4-FFF2-40B4-BE49-F238E27FC236}">
                <a16:creationId xmlns:a16="http://schemas.microsoft.com/office/drawing/2014/main" id="{04541427-407A-DE43-1E45-003515D7213B}"/>
              </a:ext>
            </a:extLst>
          </p:cNvPr>
          <p:cNvPicPr>
            <a:picLocks noChangeAspect="1"/>
          </p:cNvPicPr>
          <p:nvPr/>
        </p:nvPicPr>
        <p:blipFill rotWithShape="1">
          <a:blip r:embed="rId2"/>
          <a:srcRect l="50056" t="16572" r="1013" b="16143"/>
          <a:stretch/>
        </p:blipFill>
        <p:spPr>
          <a:xfrm>
            <a:off x="6499049" y="3557303"/>
            <a:ext cx="5486400" cy="3300697"/>
          </a:xfrm>
          <a:prstGeom prst="rect">
            <a:avLst/>
          </a:prstGeom>
        </p:spPr>
      </p:pic>
      <p:sp>
        <p:nvSpPr>
          <p:cNvPr id="8" name="Title 1">
            <a:extLst>
              <a:ext uri="{FF2B5EF4-FFF2-40B4-BE49-F238E27FC236}">
                <a16:creationId xmlns:a16="http://schemas.microsoft.com/office/drawing/2014/main" id="{3549A39C-CB2E-5C9D-7915-DB82681D307A}"/>
              </a:ext>
            </a:extLst>
          </p:cNvPr>
          <p:cNvSpPr>
            <a:spLocks noGrp="1"/>
          </p:cNvSpPr>
          <p:nvPr>
            <p:ph type="title"/>
          </p:nvPr>
        </p:nvSpPr>
        <p:spPr>
          <a:xfrm>
            <a:off x="838200" y="365125"/>
            <a:ext cx="5593080" cy="1325563"/>
          </a:xfrm>
        </p:spPr>
        <p:txBody>
          <a:bodyPr/>
          <a:lstStyle/>
          <a:p>
            <a:r>
              <a:rPr lang="en-US" dirty="0"/>
              <a:t>Study sites, collection methods, traits</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14</a:t>
            </a:fld>
            <a:endParaRPr lang="en-US"/>
          </a:p>
        </p:txBody>
      </p:sp>
    </p:spTree>
    <p:extLst>
      <p:ext uri="{BB962C8B-B14F-4D97-AF65-F5344CB8AC3E}">
        <p14:creationId xmlns:p14="http://schemas.microsoft.com/office/powerpoint/2010/main" val="1907663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41409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2" name="Slide Number Placeholder 1">
            <a:extLst>
              <a:ext uri="{FF2B5EF4-FFF2-40B4-BE49-F238E27FC236}">
                <a16:creationId xmlns:a16="http://schemas.microsoft.com/office/drawing/2014/main" id="{DC07390F-9AA9-ED45-B8AF-F45244F876A3}"/>
              </a:ext>
            </a:extLst>
          </p:cNvPr>
          <p:cNvSpPr>
            <a:spLocks noGrp="1"/>
          </p:cNvSpPr>
          <p:nvPr>
            <p:ph type="sldNum" sz="quarter" idx="12"/>
          </p:nvPr>
        </p:nvSpPr>
        <p:spPr/>
        <p:txBody>
          <a:bodyPr/>
          <a:lstStyle/>
          <a:p>
            <a:fld id="{CE250C90-A217-6949-8BD2-2F5146168076}" type="slidenum">
              <a:rPr lang="en-US" smtClean="0"/>
              <a:t>15</a:t>
            </a:fld>
            <a:endParaRPr lang="en-US"/>
          </a:p>
        </p:txBody>
      </p:sp>
      <p:sp>
        <p:nvSpPr>
          <p:cNvPr id="19" name="Right Arrow 18">
            <a:extLst>
              <a:ext uri="{FF2B5EF4-FFF2-40B4-BE49-F238E27FC236}">
                <a16:creationId xmlns:a16="http://schemas.microsoft.com/office/drawing/2014/main" id="{1E77C891-6FEE-7C47-A344-0F5B655E1F64}"/>
              </a:ext>
            </a:extLst>
          </p:cNvPr>
          <p:cNvSpPr/>
          <p:nvPr/>
        </p:nvSpPr>
        <p:spPr>
          <a:xfrm>
            <a:off x="5681606" y="2839115"/>
            <a:ext cx="894751" cy="733587"/>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B5BD828-FCD8-8A47-9B00-A4F584F0FD1E}"/>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18" name="Right Arrow 17">
            <a:extLst>
              <a:ext uri="{FF2B5EF4-FFF2-40B4-BE49-F238E27FC236}">
                <a16:creationId xmlns:a16="http://schemas.microsoft.com/office/drawing/2014/main" id="{BD5AFEFB-2A71-2A44-9B7B-B7CFF1D9342D}"/>
              </a:ext>
            </a:extLst>
          </p:cNvPr>
          <p:cNvSpPr/>
          <p:nvPr/>
        </p:nvSpPr>
        <p:spPr>
          <a:xfrm>
            <a:off x="8897909" y="2817390"/>
            <a:ext cx="894751" cy="733587"/>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9105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6F5888C-E729-F9EB-50BD-862D8D286802}"/>
              </a:ext>
            </a:extLst>
          </p:cNvPr>
          <p:cNvSpPr txBox="1">
            <a:spLocks/>
          </p:cNvSpPr>
          <p:nvPr/>
        </p:nvSpPr>
        <p:spPr>
          <a:xfrm>
            <a:off x="838200" y="182881"/>
            <a:ext cx="10515600" cy="175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dirty="0"/>
              <a:t>Soil nitrogen availability </a:t>
            </a:r>
            <a:r>
              <a:rPr lang="en-US" b="1" dirty="0">
                <a:solidFill>
                  <a:schemeClr val="accent2"/>
                </a:solidFill>
              </a:rPr>
              <a:t>decreases</a:t>
            </a:r>
            <a:r>
              <a:rPr lang="en-US" dirty="0"/>
              <a:t> the cost of acquiring nitrogen relative to water</a:t>
            </a:r>
          </a:p>
        </p:txBody>
      </p:sp>
      <p:sp>
        <p:nvSpPr>
          <p:cNvPr id="2" name="TextBox 1">
            <a:extLst>
              <a:ext uri="{FF2B5EF4-FFF2-40B4-BE49-F238E27FC236}">
                <a16:creationId xmlns:a16="http://schemas.microsoft.com/office/drawing/2014/main" id="{EACE64DC-7888-E8C9-917F-FFC8BED1ABEF}"/>
              </a:ext>
            </a:extLst>
          </p:cNvPr>
          <p:cNvSpPr txBox="1"/>
          <p:nvPr/>
        </p:nvSpPr>
        <p:spPr>
          <a:xfrm>
            <a:off x="152401" y="3477923"/>
            <a:ext cx="2281386" cy="1200329"/>
          </a:xfrm>
          <a:prstGeom prst="rect">
            <a:avLst/>
          </a:prstGeom>
          <a:solidFill>
            <a:schemeClr val="bg2"/>
          </a:solidFill>
          <a:ln w="28575">
            <a:solidFill>
              <a:schemeClr val="tx1"/>
            </a:solidFill>
          </a:ln>
        </p:spPr>
        <p:txBody>
          <a:bodyPr wrap="square" rtlCol="0">
            <a:spAutoFit/>
          </a:bodyPr>
          <a:lstStyle/>
          <a:p>
            <a:pPr algn="ctr"/>
            <a:r>
              <a:rPr lang="en-US" sz="2400" dirty="0"/>
              <a:t>Cost of acquiring nitrogen relative to water</a:t>
            </a:r>
          </a:p>
        </p:txBody>
      </p:sp>
      <p:cxnSp>
        <p:nvCxnSpPr>
          <p:cNvPr id="5" name="Straight Arrow Connector 4">
            <a:extLst>
              <a:ext uri="{FF2B5EF4-FFF2-40B4-BE49-F238E27FC236}">
                <a16:creationId xmlns:a16="http://schemas.microsoft.com/office/drawing/2014/main" id="{204AAE0A-48F5-8DAB-6FC6-F7432D7E6A9D}"/>
              </a:ext>
            </a:extLst>
          </p:cNvPr>
          <p:cNvCxnSpPr>
            <a:cxnSpLocks/>
            <a:stCxn id="2" idx="3"/>
          </p:cNvCxnSpPr>
          <p:nvPr/>
        </p:nvCxnSpPr>
        <p:spPr>
          <a:xfrm>
            <a:off x="2433787" y="4078088"/>
            <a:ext cx="50423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BED042A-0F9C-2B48-8C9B-3C91AD76F4B3}"/>
              </a:ext>
            </a:extLst>
          </p:cNvPr>
          <p:cNvSpPr>
            <a:spLocks noGrp="1"/>
          </p:cNvSpPr>
          <p:nvPr>
            <p:ph type="sldNum" sz="quarter" idx="12"/>
          </p:nvPr>
        </p:nvSpPr>
        <p:spPr/>
        <p:txBody>
          <a:bodyPr/>
          <a:lstStyle/>
          <a:p>
            <a:fld id="{CE250C90-A217-6949-8BD2-2F5146168076}" type="slidenum">
              <a:rPr lang="en-US" smtClean="0"/>
              <a:t>16</a:t>
            </a:fld>
            <a:endParaRPr lang="en-US"/>
          </a:p>
        </p:txBody>
      </p:sp>
      <p:pic>
        <p:nvPicPr>
          <p:cNvPr id="9" name="Picture 8" descr="Chart, scatter chart&#10;&#10;Description automatically generated">
            <a:extLst>
              <a:ext uri="{FF2B5EF4-FFF2-40B4-BE49-F238E27FC236}">
                <a16:creationId xmlns:a16="http://schemas.microsoft.com/office/drawing/2014/main" id="{D83E029C-5836-524D-9253-64D8DB273263}"/>
              </a:ext>
            </a:extLst>
          </p:cNvPr>
          <p:cNvPicPr>
            <a:picLocks noChangeAspect="1"/>
          </p:cNvPicPr>
          <p:nvPr/>
        </p:nvPicPr>
        <p:blipFill>
          <a:blip r:embed="rId2"/>
          <a:stretch>
            <a:fillRect/>
          </a:stretch>
        </p:blipFill>
        <p:spPr>
          <a:xfrm>
            <a:off x="2938020" y="1938528"/>
            <a:ext cx="7871155" cy="4919472"/>
          </a:xfrm>
          <a:prstGeom prst="rect">
            <a:avLst/>
          </a:prstGeom>
        </p:spPr>
      </p:pic>
    </p:spTree>
    <p:extLst>
      <p:ext uri="{BB962C8B-B14F-4D97-AF65-F5344CB8AC3E}">
        <p14:creationId xmlns:p14="http://schemas.microsoft.com/office/powerpoint/2010/main" val="1871408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B3E1-8640-ECE1-DE7B-12FFB80F3071}"/>
              </a:ext>
            </a:extLst>
          </p:cNvPr>
          <p:cNvSpPr>
            <a:spLocks noGrp="1"/>
          </p:cNvSpPr>
          <p:nvPr>
            <p:ph type="title"/>
          </p:nvPr>
        </p:nvSpPr>
        <p:spPr/>
        <p:txBody>
          <a:bodyPr>
            <a:noAutofit/>
          </a:bodyPr>
          <a:lstStyle/>
          <a:p>
            <a:br>
              <a:rPr lang="en-US" dirty="0"/>
            </a:br>
            <a:endParaRPr lang="en-US" dirty="0"/>
          </a:p>
        </p:txBody>
      </p:sp>
      <p:sp>
        <p:nvSpPr>
          <p:cNvPr id="8" name="Title 1">
            <a:extLst>
              <a:ext uri="{FF2B5EF4-FFF2-40B4-BE49-F238E27FC236}">
                <a16:creationId xmlns:a16="http://schemas.microsoft.com/office/drawing/2014/main" id="{A879A043-157F-FFEC-B6AA-3B83D4C84302}"/>
              </a:ext>
            </a:extLst>
          </p:cNvPr>
          <p:cNvSpPr txBox="1">
            <a:spLocks/>
          </p:cNvSpPr>
          <p:nvPr/>
        </p:nvSpPr>
        <p:spPr>
          <a:xfrm>
            <a:off x="838200" y="182881"/>
            <a:ext cx="10515600" cy="1752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dirty="0"/>
              <a:t>Soil moisture </a:t>
            </a:r>
            <a:r>
              <a:rPr lang="en-US" b="1" dirty="0"/>
              <a:t>does not change </a:t>
            </a:r>
            <a:r>
              <a:rPr lang="en-US" dirty="0"/>
              <a:t>the cost of acquiring nitrogen relative to water</a:t>
            </a:r>
            <a:endParaRPr lang="en-US" dirty="0">
              <a:solidFill>
                <a:schemeClr val="bg1"/>
              </a:solidFill>
            </a:endParaRPr>
          </a:p>
        </p:txBody>
      </p:sp>
      <p:cxnSp>
        <p:nvCxnSpPr>
          <p:cNvPr id="4" name="Straight Arrow Connector 3">
            <a:extLst>
              <a:ext uri="{FF2B5EF4-FFF2-40B4-BE49-F238E27FC236}">
                <a16:creationId xmlns:a16="http://schemas.microsoft.com/office/drawing/2014/main" id="{E2E95897-E638-D176-1A78-A95A8109E322}"/>
              </a:ext>
            </a:extLst>
          </p:cNvPr>
          <p:cNvCxnSpPr>
            <a:cxnSpLocks/>
          </p:cNvCxnSpPr>
          <p:nvPr/>
        </p:nvCxnSpPr>
        <p:spPr>
          <a:xfrm>
            <a:off x="2433786" y="4078088"/>
            <a:ext cx="5042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BCA7D6C-072C-5B45-9D07-3CEE53027D47}"/>
              </a:ext>
            </a:extLst>
          </p:cNvPr>
          <p:cNvSpPr>
            <a:spLocks noGrp="1"/>
          </p:cNvSpPr>
          <p:nvPr>
            <p:ph type="sldNum" sz="quarter" idx="12"/>
          </p:nvPr>
        </p:nvSpPr>
        <p:spPr/>
        <p:txBody>
          <a:bodyPr/>
          <a:lstStyle/>
          <a:p>
            <a:fld id="{CE250C90-A217-6949-8BD2-2F5146168076}" type="slidenum">
              <a:rPr lang="en-US" smtClean="0"/>
              <a:t>17</a:t>
            </a:fld>
            <a:endParaRPr lang="en-US"/>
          </a:p>
        </p:txBody>
      </p:sp>
      <p:sp>
        <p:nvSpPr>
          <p:cNvPr id="9" name="TextBox 8">
            <a:extLst>
              <a:ext uri="{FF2B5EF4-FFF2-40B4-BE49-F238E27FC236}">
                <a16:creationId xmlns:a16="http://schemas.microsoft.com/office/drawing/2014/main" id="{88A90772-F078-D040-B54F-5BD9ED89FD29}"/>
              </a:ext>
            </a:extLst>
          </p:cNvPr>
          <p:cNvSpPr txBox="1"/>
          <p:nvPr/>
        </p:nvSpPr>
        <p:spPr>
          <a:xfrm>
            <a:off x="152401" y="3477923"/>
            <a:ext cx="2281386" cy="1200329"/>
          </a:xfrm>
          <a:prstGeom prst="rect">
            <a:avLst/>
          </a:prstGeom>
          <a:solidFill>
            <a:schemeClr val="bg2"/>
          </a:solidFill>
          <a:ln w="28575">
            <a:solidFill>
              <a:schemeClr val="tx1"/>
            </a:solidFill>
          </a:ln>
        </p:spPr>
        <p:txBody>
          <a:bodyPr wrap="square" rtlCol="0">
            <a:spAutoFit/>
          </a:bodyPr>
          <a:lstStyle/>
          <a:p>
            <a:pPr algn="ctr"/>
            <a:r>
              <a:rPr lang="en-US" sz="2400" dirty="0"/>
              <a:t>Cost of acquiring nitrogen relative to water</a:t>
            </a:r>
          </a:p>
        </p:txBody>
      </p:sp>
      <p:pic>
        <p:nvPicPr>
          <p:cNvPr id="6" name="Picture 5" descr="Chart, scatter chart&#10;&#10;Description automatically generated">
            <a:extLst>
              <a:ext uri="{FF2B5EF4-FFF2-40B4-BE49-F238E27FC236}">
                <a16:creationId xmlns:a16="http://schemas.microsoft.com/office/drawing/2014/main" id="{13363D73-BEAF-E24B-90C8-C782466449CB}"/>
              </a:ext>
            </a:extLst>
          </p:cNvPr>
          <p:cNvPicPr>
            <a:picLocks noChangeAspect="1"/>
          </p:cNvPicPr>
          <p:nvPr/>
        </p:nvPicPr>
        <p:blipFill>
          <a:blip r:embed="rId2"/>
          <a:stretch>
            <a:fillRect/>
          </a:stretch>
        </p:blipFill>
        <p:spPr>
          <a:xfrm>
            <a:off x="2938020" y="1939192"/>
            <a:ext cx="7871155" cy="4919472"/>
          </a:xfrm>
          <a:prstGeom prst="rect">
            <a:avLst/>
          </a:prstGeom>
        </p:spPr>
      </p:pic>
    </p:spTree>
    <p:extLst>
      <p:ext uri="{BB962C8B-B14F-4D97-AF65-F5344CB8AC3E}">
        <p14:creationId xmlns:p14="http://schemas.microsoft.com/office/powerpoint/2010/main" val="1365816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41409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2" name="Slide Number Placeholder 1">
            <a:extLst>
              <a:ext uri="{FF2B5EF4-FFF2-40B4-BE49-F238E27FC236}">
                <a16:creationId xmlns:a16="http://schemas.microsoft.com/office/drawing/2014/main" id="{2509C69F-04D6-934C-B23E-233FD289E546}"/>
              </a:ext>
            </a:extLst>
          </p:cNvPr>
          <p:cNvSpPr>
            <a:spLocks noGrp="1"/>
          </p:cNvSpPr>
          <p:nvPr>
            <p:ph type="sldNum" sz="quarter" idx="12"/>
          </p:nvPr>
        </p:nvSpPr>
        <p:spPr/>
        <p:txBody>
          <a:bodyPr/>
          <a:lstStyle/>
          <a:p>
            <a:fld id="{CE250C90-A217-6949-8BD2-2F5146168076}" type="slidenum">
              <a:rPr lang="en-US" smtClean="0"/>
              <a:t>18</a:t>
            </a:fld>
            <a:endParaRPr lang="en-US"/>
          </a:p>
        </p:txBody>
      </p:sp>
      <p:sp>
        <p:nvSpPr>
          <p:cNvPr id="19" name="Rectangle 18">
            <a:extLst>
              <a:ext uri="{FF2B5EF4-FFF2-40B4-BE49-F238E27FC236}">
                <a16:creationId xmlns:a16="http://schemas.microsoft.com/office/drawing/2014/main" id="{3913CE8E-AB3C-8745-ACB0-74DE883DC696}"/>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2" name="Right Arrow 21">
            <a:extLst>
              <a:ext uri="{FF2B5EF4-FFF2-40B4-BE49-F238E27FC236}">
                <a16:creationId xmlns:a16="http://schemas.microsoft.com/office/drawing/2014/main" id="{9827FA50-2952-F442-BE8D-CBBC1AE364F3}"/>
              </a:ext>
            </a:extLst>
          </p:cNvPr>
          <p:cNvSpPr/>
          <p:nvPr/>
        </p:nvSpPr>
        <p:spPr>
          <a:xfrm>
            <a:off x="8897909" y="2817390"/>
            <a:ext cx="894751" cy="733587"/>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4" name="Right Arrow 23">
            <a:extLst>
              <a:ext uri="{FF2B5EF4-FFF2-40B4-BE49-F238E27FC236}">
                <a16:creationId xmlns:a16="http://schemas.microsoft.com/office/drawing/2014/main" id="{008886AD-6F7A-DA49-9F87-429DFA353496}"/>
              </a:ext>
            </a:extLst>
          </p:cNvPr>
          <p:cNvSpPr/>
          <p:nvPr/>
        </p:nvSpPr>
        <p:spPr>
          <a:xfrm>
            <a:off x="5681606" y="2839115"/>
            <a:ext cx="894751" cy="733587"/>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627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79243" y="4140933"/>
            <a:ext cx="4111054"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CC35AC-1B32-0B46-B3FB-8759338BFFB7}"/>
              </a:ext>
            </a:extLst>
          </p:cNvPr>
          <p:cNvSpPr>
            <a:spLocks noGrp="1"/>
          </p:cNvSpPr>
          <p:nvPr>
            <p:ph type="sldNum" sz="quarter" idx="12"/>
          </p:nvPr>
        </p:nvSpPr>
        <p:spPr/>
        <p:txBody>
          <a:bodyPr/>
          <a:lstStyle/>
          <a:p>
            <a:fld id="{CE250C90-A217-6949-8BD2-2F5146168076}" type="slidenum">
              <a:rPr lang="en-US" smtClean="0"/>
              <a:t>19</a:t>
            </a:fld>
            <a:endParaRPr lang="en-US"/>
          </a:p>
        </p:txBody>
      </p:sp>
      <p:sp>
        <p:nvSpPr>
          <p:cNvPr id="19" name="Rectangle 18">
            <a:extLst>
              <a:ext uri="{FF2B5EF4-FFF2-40B4-BE49-F238E27FC236}">
                <a16:creationId xmlns:a16="http://schemas.microsoft.com/office/drawing/2014/main" id="{F71010EC-F65F-324F-AB8A-FDF57374E9E6}"/>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2" name="Right Arrow 21">
            <a:extLst>
              <a:ext uri="{FF2B5EF4-FFF2-40B4-BE49-F238E27FC236}">
                <a16:creationId xmlns:a16="http://schemas.microsoft.com/office/drawing/2014/main" id="{3B6467B8-5FDD-AB47-A9D4-A68507999806}"/>
              </a:ext>
            </a:extLst>
          </p:cNvPr>
          <p:cNvSpPr/>
          <p:nvPr/>
        </p:nvSpPr>
        <p:spPr>
          <a:xfrm>
            <a:off x="8897909" y="2817390"/>
            <a:ext cx="894751" cy="733587"/>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79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generally increases leaf nitrogen</a:t>
            </a:r>
            <a:endParaRPr lang="en-US" sz="4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128CE9D-3F39-3175-D1C7-7F35CB35CE82}"/>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2</a:t>
            </a:fld>
            <a:endParaRPr lang="en-US"/>
          </a:p>
        </p:txBody>
      </p:sp>
    </p:spTree>
    <p:extLst>
      <p:ext uri="{BB962C8B-B14F-4D97-AF65-F5344CB8AC3E}">
        <p14:creationId xmlns:p14="http://schemas.microsoft.com/office/powerpoint/2010/main" val="343672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2C92-28FF-59CD-89D1-A79D5FB9CA4E}"/>
              </a:ext>
            </a:extLst>
          </p:cNvPr>
          <p:cNvSpPr>
            <a:spLocks noGrp="1"/>
          </p:cNvSpPr>
          <p:nvPr>
            <p:ph type="title"/>
          </p:nvPr>
        </p:nvSpPr>
        <p:spPr/>
        <p:txBody>
          <a:bodyPr>
            <a:noAutofit/>
          </a:bodyPr>
          <a:lstStyle/>
          <a:p>
            <a:r>
              <a:rPr lang="en-US" dirty="0"/>
              <a:t>Soil moisture </a:t>
            </a:r>
            <a:r>
              <a:rPr lang="en-US" b="1" dirty="0">
                <a:solidFill>
                  <a:schemeClr val="accent2"/>
                </a:solidFill>
              </a:rPr>
              <a:t>decreases</a:t>
            </a:r>
            <a:r>
              <a:rPr lang="en-US" dirty="0"/>
              <a:t> water use efficiency</a:t>
            </a:r>
            <a:br>
              <a:rPr lang="en-US" dirty="0"/>
            </a:br>
            <a:endParaRPr lang="en-US" dirty="0"/>
          </a:p>
        </p:txBody>
      </p:sp>
      <p:sp>
        <p:nvSpPr>
          <p:cNvPr id="3" name="Slide Number Placeholder 2">
            <a:extLst>
              <a:ext uri="{FF2B5EF4-FFF2-40B4-BE49-F238E27FC236}">
                <a16:creationId xmlns:a16="http://schemas.microsoft.com/office/drawing/2014/main" id="{918BB308-AAC2-F142-81CD-BA5B728D898F}"/>
              </a:ext>
            </a:extLst>
          </p:cNvPr>
          <p:cNvSpPr>
            <a:spLocks noGrp="1"/>
          </p:cNvSpPr>
          <p:nvPr>
            <p:ph type="sldNum" sz="quarter" idx="12"/>
          </p:nvPr>
        </p:nvSpPr>
        <p:spPr/>
        <p:txBody>
          <a:bodyPr/>
          <a:lstStyle/>
          <a:p>
            <a:fld id="{CE250C90-A217-6949-8BD2-2F5146168076}" type="slidenum">
              <a:rPr lang="en-US" smtClean="0"/>
              <a:t>20</a:t>
            </a:fld>
            <a:endParaRPr lang="en-US" dirty="0"/>
          </a:p>
        </p:txBody>
      </p:sp>
      <p:pic>
        <p:nvPicPr>
          <p:cNvPr id="5" name="Picture 4" descr="Chart, scatter chart&#10;&#10;Description automatically generated">
            <a:extLst>
              <a:ext uri="{FF2B5EF4-FFF2-40B4-BE49-F238E27FC236}">
                <a16:creationId xmlns:a16="http://schemas.microsoft.com/office/drawing/2014/main" id="{A7F52DB1-2F1E-0643-BAD3-AF07D2109944}"/>
              </a:ext>
            </a:extLst>
          </p:cNvPr>
          <p:cNvPicPr>
            <a:picLocks noChangeAspect="1"/>
          </p:cNvPicPr>
          <p:nvPr/>
        </p:nvPicPr>
        <p:blipFill>
          <a:blip r:embed="rId2"/>
          <a:stretch>
            <a:fillRect/>
          </a:stretch>
        </p:blipFill>
        <p:spPr>
          <a:xfrm>
            <a:off x="3048001" y="1819260"/>
            <a:ext cx="7871155" cy="4919472"/>
          </a:xfrm>
          <a:prstGeom prst="rect">
            <a:avLst/>
          </a:prstGeom>
        </p:spPr>
      </p:pic>
      <p:sp>
        <p:nvSpPr>
          <p:cNvPr id="4" name="TextBox 3">
            <a:extLst>
              <a:ext uri="{FF2B5EF4-FFF2-40B4-BE49-F238E27FC236}">
                <a16:creationId xmlns:a16="http://schemas.microsoft.com/office/drawing/2014/main" id="{F17F2301-BCFC-0E41-ACF6-E4F237688DB8}"/>
              </a:ext>
            </a:extLst>
          </p:cNvPr>
          <p:cNvSpPr txBox="1"/>
          <p:nvPr/>
        </p:nvSpPr>
        <p:spPr>
          <a:xfrm>
            <a:off x="424937" y="2461479"/>
            <a:ext cx="2188420" cy="1077218"/>
          </a:xfrm>
          <a:prstGeom prst="rect">
            <a:avLst/>
          </a:prstGeom>
          <a:noFill/>
          <a:ln w="19050">
            <a:solidFill>
              <a:schemeClr val="accent1"/>
            </a:solidFill>
          </a:ln>
        </p:spPr>
        <p:txBody>
          <a:bodyPr wrap="none" rtlCol="0">
            <a:spAutoFit/>
          </a:bodyPr>
          <a:lstStyle/>
          <a:p>
            <a:pPr algn="ctr"/>
            <a:r>
              <a:rPr lang="en-US" sz="3200" dirty="0">
                <a:latin typeface="Arial" panose="020B0604020202020204" pitchFamily="34" charset="0"/>
                <a:cs typeface="Arial" panose="020B0604020202020204" pitchFamily="34" charset="0"/>
              </a:rPr>
              <a:t>Increasing </a:t>
            </a:r>
          </a:p>
          <a:p>
            <a:pPr algn="ctr"/>
            <a:r>
              <a:rPr lang="en-US" sz="3200" dirty="0">
                <a:latin typeface="Arial" panose="020B0604020202020204" pitchFamily="34" charset="0"/>
                <a:cs typeface="Arial" panose="020B0604020202020204" pitchFamily="34" charset="0"/>
              </a:rPr>
              <a:t>WUE</a:t>
            </a:r>
          </a:p>
        </p:txBody>
      </p:sp>
      <p:cxnSp>
        <p:nvCxnSpPr>
          <p:cNvPr id="9" name="Straight Arrow Connector 8">
            <a:extLst>
              <a:ext uri="{FF2B5EF4-FFF2-40B4-BE49-F238E27FC236}">
                <a16:creationId xmlns:a16="http://schemas.microsoft.com/office/drawing/2014/main" id="{020CACCA-E30C-8848-9618-71ED475A8FA0}"/>
              </a:ext>
            </a:extLst>
          </p:cNvPr>
          <p:cNvCxnSpPr/>
          <p:nvPr/>
        </p:nvCxnSpPr>
        <p:spPr>
          <a:xfrm>
            <a:off x="1513778" y="3543890"/>
            <a:ext cx="0" cy="16495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250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0C95-A62F-0ADD-55F9-956EAEAE0BAF}"/>
              </a:ext>
            </a:extLst>
          </p:cNvPr>
          <p:cNvSpPr>
            <a:spLocks noGrp="1"/>
          </p:cNvSpPr>
          <p:nvPr>
            <p:ph type="title"/>
          </p:nvPr>
        </p:nvSpPr>
        <p:spPr/>
        <p:txBody>
          <a:bodyPr/>
          <a:lstStyle/>
          <a:p>
            <a:r>
              <a:rPr lang="en-US" dirty="0"/>
              <a:t>Soil nitrogen availability </a:t>
            </a:r>
            <a:r>
              <a:rPr lang="en-US" b="1" dirty="0">
                <a:solidFill>
                  <a:schemeClr val="accent1"/>
                </a:solidFill>
              </a:rPr>
              <a:t>increases</a:t>
            </a:r>
            <a:r>
              <a:rPr lang="en-US" dirty="0"/>
              <a:t> water use efficiency</a:t>
            </a:r>
          </a:p>
        </p:txBody>
      </p:sp>
      <p:sp>
        <p:nvSpPr>
          <p:cNvPr id="3" name="Slide Number Placeholder 2">
            <a:extLst>
              <a:ext uri="{FF2B5EF4-FFF2-40B4-BE49-F238E27FC236}">
                <a16:creationId xmlns:a16="http://schemas.microsoft.com/office/drawing/2014/main" id="{08B932DB-3B17-EB4B-B898-7A32DECCCF06}"/>
              </a:ext>
            </a:extLst>
          </p:cNvPr>
          <p:cNvSpPr>
            <a:spLocks noGrp="1"/>
          </p:cNvSpPr>
          <p:nvPr>
            <p:ph type="sldNum" sz="quarter" idx="12"/>
          </p:nvPr>
        </p:nvSpPr>
        <p:spPr/>
        <p:txBody>
          <a:bodyPr/>
          <a:lstStyle/>
          <a:p>
            <a:fld id="{CE250C90-A217-6949-8BD2-2F5146168076}" type="slidenum">
              <a:rPr lang="en-US" smtClean="0"/>
              <a:t>21</a:t>
            </a:fld>
            <a:endParaRPr lang="en-US"/>
          </a:p>
        </p:txBody>
      </p:sp>
      <p:pic>
        <p:nvPicPr>
          <p:cNvPr id="5" name="Picture 4" descr="Chart, scatter chart&#10;&#10;Description automatically generated">
            <a:extLst>
              <a:ext uri="{FF2B5EF4-FFF2-40B4-BE49-F238E27FC236}">
                <a16:creationId xmlns:a16="http://schemas.microsoft.com/office/drawing/2014/main" id="{E7218640-9A86-484A-95D6-EAA212E95388}"/>
              </a:ext>
            </a:extLst>
          </p:cNvPr>
          <p:cNvPicPr>
            <a:picLocks noChangeAspect="1"/>
          </p:cNvPicPr>
          <p:nvPr/>
        </p:nvPicPr>
        <p:blipFill>
          <a:blip r:embed="rId2"/>
          <a:stretch>
            <a:fillRect/>
          </a:stretch>
        </p:blipFill>
        <p:spPr>
          <a:xfrm>
            <a:off x="3047997" y="1837651"/>
            <a:ext cx="7856525" cy="4910328"/>
          </a:xfrm>
          <a:prstGeom prst="rect">
            <a:avLst/>
          </a:prstGeom>
        </p:spPr>
      </p:pic>
      <p:sp>
        <p:nvSpPr>
          <p:cNvPr id="6" name="TextBox 5">
            <a:extLst>
              <a:ext uri="{FF2B5EF4-FFF2-40B4-BE49-F238E27FC236}">
                <a16:creationId xmlns:a16="http://schemas.microsoft.com/office/drawing/2014/main" id="{73F84441-3107-1D44-83C8-5C3961002E4E}"/>
              </a:ext>
            </a:extLst>
          </p:cNvPr>
          <p:cNvSpPr txBox="1"/>
          <p:nvPr/>
        </p:nvSpPr>
        <p:spPr>
          <a:xfrm>
            <a:off x="424937" y="2461479"/>
            <a:ext cx="2188420" cy="1077218"/>
          </a:xfrm>
          <a:prstGeom prst="rect">
            <a:avLst/>
          </a:prstGeom>
          <a:noFill/>
          <a:ln w="19050">
            <a:solidFill>
              <a:schemeClr val="accent1"/>
            </a:solidFill>
          </a:ln>
        </p:spPr>
        <p:txBody>
          <a:bodyPr wrap="none" rtlCol="0">
            <a:spAutoFit/>
          </a:bodyPr>
          <a:lstStyle/>
          <a:p>
            <a:pPr algn="ctr"/>
            <a:r>
              <a:rPr lang="en-US" sz="3200" dirty="0">
                <a:latin typeface="Arial" panose="020B0604020202020204" pitchFamily="34" charset="0"/>
                <a:cs typeface="Arial" panose="020B0604020202020204" pitchFamily="34" charset="0"/>
              </a:rPr>
              <a:t>Increasing </a:t>
            </a:r>
          </a:p>
          <a:p>
            <a:pPr algn="ctr"/>
            <a:r>
              <a:rPr lang="en-US" sz="3200" dirty="0">
                <a:latin typeface="Arial" panose="020B0604020202020204" pitchFamily="34" charset="0"/>
                <a:cs typeface="Arial" panose="020B0604020202020204" pitchFamily="34" charset="0"/>
              </a:rPr>
              <a:t>WUE</a:t>
            </a:r>
          </a:p>
        </p:txBody>
      </p:sp>
      <p:cxnSp>
        <p:nvCxnSpPr>
          <p:cNvPr id="7" name="Straight Arrow Connector 6">
            <a:extLst>
              <a:ext uri="{FF2B5EF4-FFF2-40B4-BE49-F238E27FC236}">
                <a16:creationId xmlns:a16="http://schemas.microsoft.com/office/drawing/2014/main" id="{2F1CA081-394E-474A-BDF4-0C9E1E01FD7C}"/>
              </a:ext>
            </a:extLst>
          </p:cNvPr>
          <p:cNvCxnSpPr/>
          <p:nvPr/>
        </p:nvCxnSpPr>
        <p:spPr>
          <a:xfrm>
            <a:off x="1513778" y="3543890"/>
            <a:ext cx="0" cy="16495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320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alpha val="25000"/>
            </a:schemeClr>
          </a:solidFill>
          <a:ln w="28575">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alpha val="25000"/>
                  </a:schemeClr>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10AA6F6-24F3-454F-9DBF-828FEEF6DE57}"/>
              </a:ext>
            </a:extLst>
          </p:cNvPr>
          <p:cNvSpPr>
            <a:spLocks noGrp="1"/>
          </p:cNvSpPr>
          <p:nvPr>
            <p:ph type="sldNum" sz="quarter" idx="12"/>
          </p:nvPr>
        </p:nvSpPr>
        <p:spPr/>
        <p:txBody>
          <a:bodyPr/>
          <a:lstStyle/>
          <a:p>
            <a:fld id="{CE250C90-A217-6949-8BD2-2F5146168076}" type="slidenum">
              <a:rPr lang="en-US" smtClean="0"/>
              <a:t>22</a:t>
            </a:fld>
            <a:endParaRPr lang="en-US"/>
          </a:p>
        </p:txBody>
      </p:sp>
      <p:sp>
        <p:nvSpPr>
          <p:cNvPr id="19" name="Rectangle 18">
            <a:extLst>
              <a:ext uri="{FF2B5EF4-FFF2-40B4-BE49-F238E27FC236}">
                <a16:creationId xmlns:a16="http://schemas.microsoft.com/office/drawing/2014/main" id="{EB816B2B-2EAA-3E4E-8DE9-897CB81B7D99}"/>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1" name="Right Arrow 20">
            <a:extLst>
              <a:ext uri="{FF2B5EF4-FFF2-40B4-BE49-F238E27FC236}">
                <a16:creationId xmlns:a16="http://schemas.microsoft.com/office/drawing/2014/main" id="{E9672E92-521E-DF41-9A8F-A1FBD7044C4E}"/>
              </a:ext>
            </a:extLst>
          </p:cNvPr>
          <p:cNvSpPr/>
          <p:nvPr/>
        </p:nvSpPr>
        <p:spPr>
          <a:xfrm>
            <a:off x="8897909" y="2817390"/>
            <a:ext cx="894751" cy="733587"/>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9930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A86F382-1F98-A146-837A-E147F5DE7496}"/>
              </a:ext>
            </a:extLst>
          </p:cNvPr>
          <p:cNvSpPr>
            <a:spLocks noGrp="1"/>
          </p:cNvSpPr>
          <p:nvPr>
            <p:ph type="sldNum" sz="quarter" idx="12"/>
          </p:nvPr>
        </p:nvSpPr>
        <p:spPr/>
        <p:txBody>
          <a:bodyPr/>
          <a:lstStyle/>
          <a:p>
            <a:fld id="{CE250C90-A217-6949-8BD2-2F5146168076}" type="slidenum">
              <a:rPr lang="en-US" smtClean="0"/>
              <a:t>23</a:t>
            </a:fld>
            <a:endParaRPr lang="en-US"/>
          </a:p>
        </p:txBody>
      </p:sp>
      <p:sp>
        <p:nvSpPr>
          <p:cNvPr id="19" name="Rectangle 18">
            <a:extLst>
              <a:ext uri="{FF2B5EF4-FFF2-40B4-BE49-F238E27FC236}">
                <a16:creationId xmlns:a16="http://schemas.microsoft.com/office/drawing/2014/main" id="{E3D4876B-1CAA-E04B-A6F2-CCD449F56EA6}"/>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1" name="Right Arrow 20">
            <a:extLst>
              <a:ext uri="{FF2B5EF4-FFF2-40B4-BE49-F238E27FC236}">
                <a16:creationId xmlns:a16="http://schemas.microsoft.com/office/drawing/2014/main" id="{14BBAF2C-514D-974D-A4B7-F1D9559E6495}"/>
              </a:ext>
            </a:extLst>
          </p:cNvPr>
          <p:cNvSpPr/>
          <p:nvPr/>
        </p:nvSpPr>
        <p:spPr>
          <a:xfrm>
            <a:off x="8897909" y="281739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3365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3A6D-B6C8-3428-FEF4-58630E75D938}"/>
              </a:ext>
            </a:extLst>
          </p:cNvPr>
          <p:cNvSpPr>
            <a:spLocks noGrp="1"/>
          </p:cNvSpPr>
          <p:nvPr>
            <p:ph type="title"/>
          </p:nvPr>
        </p:nvSpPr>
        <p:spPr/>
        <p:txBody>
          <a:bodyPr/>
          <a:lstStyle/>
          <a:p>
            <a:r>
              <a:rPr lang="en-US" dirty="0"/>
              <a:t>Water use efficiency </a:t>
            </a:r>
            <a:r>
              <a:rPr lang="en-US" b="1" dirty="0"/>
              <a:t>does not change </a:t>
            </a:r>
            <a:r>
              <a:rPr lang="en-US" dirty="0"/>
              <a:t>leaf nitrogen</a:t>
            </a:r>
          </a:p>
        </p:txBody>
      </p:sp>
      <p:sp>
        <p:nvSpPr>
          <p:cNvPr id="3" name="Slide Number Placeholder 2">
            <a:extLst>
              <a:ext uri="{FF2B5EF4-FFF2-40B4-BE49-F238E27FC236}">
                <a16:creationId xmlns:a16="http://schemas.microsoft.com/office/drawing/2014/main" id="{333CC021-3F05-8E46-A8F2-C147B2B10D1B}"/>
              </a:ext>
            </a:extLst>
          </p:cNvPr>
          <p:cNvSpPr>
            <a:spLocks noGrp="1"/>
          </p:cNvSpPr>
          <p:nvPr>
            <p:ph type="sldNum" sz="quarter" idx="12"/>
          </p:nvPr>
        </p:nvSpPr>
        <p:spPr/>
        <p:txBody>
          <a:bodyPr/>
          <a:lstStyle/>
          <a:p>
            <a:fld id="{CE250C90-A217-6949-8BD2-2F5146168076}" type="slidenum">
              <a:rPr lang="en-US" smtClean="0"/>
              <a:t>24</a:t>
            </a:fld>
            <a:endParaRPr lang="en-US"/>
          </a:p>
        </p:txBody>
      </p:sp>
      <p:pic>
        <p:nvPicPr>
          <p:cNvPr id="5" name="Picture 4" descr="Chart, scatter chart&#10;&#10;Description automatically generated">
            <a:extLst>
              <a:ext uri="{FF2B5EF4-FFF2-40B4-BE49-F238E27FC236}">
                <a16:creationId xmlns:a16="http://schemas.microsoft.com/office/drawing/2014/main" id="{C7B6228E-DAAF-A644-8369-D4660B1E71C5}"/>
              </a:ext>
            </a:extLst>
          </p:cNvPr>
          <p:cNvPicPr>
            <a:picLocks noChangeAspect="1"/>
          </p:cNvPicPr>
          <p:nvPr/>
        </p:nvPicPr>
        <p:blipFill>
          <a:blip r:embed="rId2"/>
          <a:stretch>
            <a:fillRect/>
          </a:stretch>
        </p:blipFill>
        <p:spPr>
          <a:xfrm>
            <a:off x="3012142" y="1690688"/>
            <a:ext cx="7871155" cy="4919472"/>
          </a:xfrm>
          <a:prstGeom prst="rect">
            <a:avLst/>
          </a:prstGeom>
        </p:spPr>
      </p:pic>
    </p:spTree>
    <p:extLst>
      <p:ext uri="{BB962C8B-B14F-4D97-AF65-F5344CB8AC3E}">
        <p14:creationId xmlns:p14="http://schemas.microsoft.com/office/powerpoint/2010/main" val="1572507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alpha val="25000"/>
            </a:schemeClr>
          </a:solidFill>
          <a:ln w="28575">
            <a:solidFill>
              <a:schemeClr val="tx1">
                <a:alpha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alpha val="25000"/>
                  </a:schemeClr>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25</a:t>
            </a:fld>
            <a:endParaRPr lang="en-US"/>
          </a:p>
        </p:txBody>
      </p:sp>
      <p:sp>
        <p:nvSpPr>
          <p:cNvPr id="19" name="Rectangle 18">
            <a:extLst>
              <a:ext uri="{FF2B5EF4-FFF2-40B4-BE49-F238E27FC236}">
                <a16:creationId xmlns:a16="http://schemas.microsoft.com/office/drawing/2014/main" id="{ECB7D273-82D2-7748-A5BA-AA7D6A820DE5}"/>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1" name="Right Arrow 20">
            <a:extLst>
              <a:ext uri="{FF2B5EF4-FFF2-40B4-BE49-F238E27FC236}">
                <a16:creationId xmlns:a16="http://schemas.microsoft.com/office/drawing/2014/main" id="{839F1B4E-FF11-F74A-91B9-9E51433BC3A3}"/>
              </a:ext>
            </a:extLst>
          </p:cNvPr>
          <p:cNvSpPr/>
          <p:nvPr/>
        </p:nvSpPr>
        <p:spPr>
          <a:xfrm>
            <a:off x="8897909" y="281739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2396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45521860-5BB9-0A49-83A6-9AC2D7FDA067}"/>
              </a:ext>
            </a:extLst>
          </p:cNvPr>
          <p:cNvPicPr>
            <a:picLocks noChangeAspect="1"/>
          </p:cNvPicPr>
          <p:nvPr/>
        </p:nvPicPr>
        <p:blipFill>
          <a:blip r:embed="rId2"/>
          <a:stretch>
            <a:fillRect/>
          </a:stretch>
        </p:blipFill>
        <p:spPr>
          <a:xfrm>
            <a:off x="2782958" y="1938528"/>
            <a:ext cx="7871155" cy="4919472"/>
          </a:xfrm>
          <a:prstGeom prst="rect">
            <a:avLst/>
          </a:prstGeom>
        </p:spPr>
      </p:pic>
      <p:sp>
        <p:nvSpPr>
          <p:cNvPr id="2" name="Title 1">
            <a:extLst>
              <a:ext uri="{FF2B5EF4-FFF2-40B4-BE49-F238E27FC236}">
                <a16:creationId xmlns:a16="http://schemas.microsoft.com/office/drawing/2014/main" id="{B98F00C1-18C6-4046-A8E7-0B4869C7200F}"/>
              </a:ext>
            </a:extLst>
          </p:cNvPr>
          <p:cNvSpPr>
            <a:spLocks noGrp="1"/>
          </p:cNvSpPr>
          <p:nvPr>
            <p:ph type="title"/>
          </p:nvPr>
        </p:nvSpPr>
        <p:spPr>
          <a:xfrm>
            <a:off x="838200" y="136525"/>
            <a:ext cx="10515600" cy="1665478"/>
          </a:xfrm>
        </p:spPr>
        <p:txBody>
          <a:bodyPr>
            <a:normAutofit fontScale="90000"/>
          </a:bodyPr>
          <a:lstStyle/>
          <a:p>
            <a:r>
              <a:rPr lang="en-US" dirty="0"/>
              <a:t>The cost to acquire nitrogen relative to water has a negative nonlinear effect on leaf nitrogen</a:t>
            </a:r>
          </a:p>
        </p:txBody>
      </p:sp>
      <p:sp>
        <p:nvSpPr>
          <p:cNvPr id="4" name="Slide Number Placeholder 3">
            <a:extLst>
              <a:ext uri="{FF2B5EF4-FFF2-40B4-BE49-F238E27FC236}">
                <a16:creationId xmlns:a16="http://schemas.microsoft.com/office/drawing/2014/main" id="{9F05E355-ABA8-234C-89BE-B42AE8AC3543}"/>
              </a:ext>
            </a:extLst>
          </p:cNvPr>
          <p:cNvSpPr>
            <a:spLocks noGrp="1"/>
          </p:cNvSpPr>
          <p:nvPr>
            <p:ph type="sldNum" sz="quarter" idx="12"/>
          </p:nvPr>
        </p:nvSpPr>
        <p:spPr/>
        <p:txBody>
          <a:bodyPr/>
          <a:lstStyle/>
          <a:p>
            <a:fld id="{CE250C90-A217-6949-8BD2-2F5146168076}" type="slidenum">
              <a:rPr lang="en-US" smtClean="0"/>
              <a:pPr/>
              <a:t>26</a:t>
            </a:fld>
            <a:endParaRPr lang="en-US" sz="2000"/>
          </a:p>
        </p:txBody>
      </p:sp>
      <p:sp>
        <p:nvSpPr>
          <p:cNvPr id="9" name="Rectangle 8">
            <a:extLst>
              <a:ext uri="{FF2B5EF4-FFF2-40B4-BE49-F238E27FC236}">
                <a16:creationId xmlns:a16="http://schemas.microsoft.com/office/drawing/2014/main" id="{8B06ED4A-4A65-ED46-BCC4-798D49ACEC86}"/>
              </a:ext>
            </a:extLst>
          </p:cNvPr>
          <p:cNvSpPr/>
          <p:nvPr/>
        </p:nvSpPr>
        <p:spPr>
          <a:xfrm>
            <a:off x="3538333" y="2991678"/>
            <a:ext cx="397564" cy="874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16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47AEEA-01A1-A747-90C4-4C8D1154B702}"/>
              </a:ext>
            </a:extLst>
          </p:cNvPr>
          <p:cNvSpPr>
            <a:spLocks noGrp="1"/>
          </p:cNvSpPr>
          <p:nvPr>
            <p:ph type="sldNum" sz="quarter" idx="12"/>
          </p:nvPr>
        </p:nvSpPr>
        <p:spPr/>
        <p:txBody>
          <a:bodyPr/>
          <a:lstStyle/>
          <a:p>
            <a:fld id="{CE250C90-A217-6949-8BD2-2F5146168076}" type="slidenum">
              <a:rPr lang="en-US" smtClean="0"/>
              <a:t>27</a:t>
            </a:fld>
            <a:endParaRPr lang="en-US"/>
          </a:p>
        </p:txBody>
      </p:sp>
      <p:sp>
        <p:nvSpPr>
          <p:cNvPr id="19" name="Rectangle 18">
            <a:extLst>
              <a:ext uri="{FF2B5EF4-FFF2-40B4-BE49-F238E27FC236}">
                <a16:creationId xmlns:a16="http://schemas.microsoft.com/office/drawing/2014/main" id="{80204B13-A925-0940-9746-CED81432166C}"/>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1" name="Right Arrow 20">
            <a:extLst>
              <a:ext uri="{FF2B5EF4-FFF2-40B4-BE49-F238E27FC236}">
                <a16:creationId xmlns:a16="http://schemas.microsoft.com/office/drawing/2014/main" id="{0C59107D-E0C4-3742-BC25-02E7545EA04C}"/>
              </a:ext>
            </a:extLst>
          </p:cNvPr>
          <p:cNvSpPr/>
          <p:nvPr/>
        </p:nvSpPr>
        <p:spPr>
          <a:xfrm>
            <a:off x="8897909" y="281739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4743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FC56-E713-7747-B956-DDE0068949CE}"/>
              </a:ext>
            </a:extLst>
          </p:cNvPr>
          <p:cNvSpPr>
            <a:spLocks noGrp="1"/>
          </p:cNvSpPr>
          <p:nvPr>
            <p:ph type="title"/>
          </p:nvPr>
        </p:nvSpPr>
        <p:spPr/>
        <p:txBody>
          <a:bodyPr/>
          <a:lstStyle/>
          <a:p>
            <a:r>
              <a:rPr lang="en-US" dirty="0"/>
              <a:t>Soil nitrogen availability </a:t>
            </a:r>
            <a:r>
              <a:rPr lang="en-US" b="1" dirty="0"/>
              <a:t>does not change </a:t>
            </a:r>
            <a:r>
              <a:rPr lang="en-US" dirty="0"/>
              <a:t>leaf nitrogen</a:t>
            </a:r>
          </a:p>
        </p:txBody>
      </p:sp>
      <p:sp>
        <p:nvSpPr>
          <p:cNvPr id="3" name="Slide Number Placeholder 2">
            <a:extLst>
              <a:ext uri="{FF2B5EF4-FFF2-40B4-BE49-F238E27FC236}">
                <a16:creationId xmlns:a16="http://schemas.microsoft.com/office/drawing/2014/main" id="{88BC28B9-F23C-2049-9BCF-05839D813874}"/>
              </a:ext>
            </a:extLst>
          </p:cNvPr>
          <p:cNvSpPr>
            <a:spLocks noGrp="1"/>
          </p:cNvSpPr>
          <p:nvPr>
            <p:ph type="sldNum" sz="quarter" idx="12"/>
          </p:nvPr>
        </p:nvSpPr>
        <p:spPr/>
        <p:txBody>
          <a:bodyPr/>
          <a:lstStyle/>
          <a:p>
            <a:fld id="{CE250C90-A217-6949-8BD2-2F5146168076}" type="slidenum">
              <a:rPr lang="en-US" smtClean="0"/>
              <a:t>28</a:t>
            </a:fld>
            <a:endParaRPr lang="en-US"/>
          </a:p>
        </p:txBody>
      </p:sp>
      <p:pic>
        <p:nvPicPr>
          <p:cNvPr id="5" name="Picture 4" descr="Chart, scatter chart&#10;&#10;Description automatically generated">
            <a:extLst>
              <a:ext uri="{FF2B5EF4-FFF2-40B4-BE49-F238E27FC236}">
                <a16:creationId xmlns:a16="http://schemas.microsoft.com/office/drawing/2014/main" id="{D4AA7B94-5FF3-F04C-AA13-62EBE41C2207}"/>
              </a:ext>
            </a:extLst>
          </p:cNvPr>
          <p:cNvPicPr>
            <a:picLocks noChangeAspect="1"/>
          </p:cNvPicPr>
          <p:nvPr/>
        </p:nvPicPr>
        <p:blipFill>
          <a:blip r:embed="rId2"/>
          <a:stretch>
            <a:fillRect/>
          </a:stretch>
        </p:blipFill>
        <p:spPr>
          <a:xfrm>
            <a:off x="3180523" y="1802003"/>
            <a:ext cx="7871155" cy="4919472"/>
          </a:xfrm>
          <a:prstGeom prst="rect">
            <a:avLst/>
          </a:prstGeom>
        </p:spPr>
      </p:pic>
    </p:spTree>
    <p:extLst>
      <p:ext uri="{BB962C8B-B14F-4D97-AF65-F5344CB8AC3E}">
        <p14:creationId xmlns:p14="http://schemas.microsoft.com/office/powerpoint/2010/main" val="2336216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81A1E057-4D7A-964A-A26B-A2898D5989DE}"/>
              </a:ext>
            </a:extLst>
          </p:cNvPr>
          <p:cNvSpPr>
            <a:spLocks noGrp="1"/>
          </p:cNvSpPr>
          <p:nvPr>
            <p:ph type="sldNum" sz="quarter" idx="12"/>
          </p:nvPr>
        </p:nvSpPr>
        <p:spPr/>
        <p:txBody>
          <a:bodyPr/>
          <a:lstStyle/>
          <a:p>
            <a:fld id="{CE250C90-A217-6949-8BD2-2F5146168076}" type="slidenum">
              <a:rPr lang="en-US" smtClean="0"/>
              <a:t>29</a:t>
            </a:fld>
            <a:endParaRPr lang="en-US"/>
          </a:p>
        </p:txBody>
      </p:sp>
      <p:sp>
        <p:nvSpPr>
          <p:cNvPr id="22" name="Rectangle 21">
            <a:extLst>
              <a:ext uri="{FF2B5EF4-FFF2-40B4-BE49-F238E27FC236}">
                <a16:creationId xmlns:a16="http://schemas.microsoft.com/office/drawing/2014/main" id="{9B30F3BB-A87F-0044-BE13-CB1886A56F8B}"/>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1" name="Right Arrow 20">
            <a:extLst>
              <a:ext uri="{FF2B5EF4-FFF2-40B4-BE49-F238E27FC236}">
                <a16:creationId xmlns:a16="http://schemas.microsoft.com/office/drawing/2014/main" id="{218B2811-8ADA-9D42-8391-87F258F75A66}"/>
              </a:ext>
            </a:extLst>
          </p:cNvPr>
          <p:cNvSpPr/>
          <p:nvPr/>
        </p:nvSpPr>
        <p:spPr>
          <a:xfrm>
            <a:off x="8897909" y="281739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9789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882C26-7C0E-C7E4-DE8E-FACCDB9EF66F}"/>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Rectangle 2">
            <a:extLst>
              <a:ext uri="{FF2B5EF4-FFF2-40B4-BE49-F238E27FC236}">
                <a16:creationId xmlns:a16="http://schemas.microsoft.com/office/drawing/2014/main" id="{82F2285F-1B23-CB49-86E7-AC996189686B}"/>
              </a:ext>
            </a:extLst>
          </p:cNvPr>
          <p:cNvSpPr/>
          <p:nvPr/>
        </p:nvSpPr>
        <p:spPr>
          <a:xfrm>
            <a:off x="3962021" y="1729533"/>
            <a:ext cx="4346096" cy="1176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368346" y="1683811"/>
            <a:ext cx="326684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Plots that receive nitrogen have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AAD8A1B-EE8E-DB42-BE8B-B49E185EEE80}"/>
              </a:ext>
            </a:extLst>
          </p:cNvPr>
          <p:cNvSpPr>
            <a:spLocks noGrp="1"/>
          </p:cNvSpPr>
          <p:nvPr>
            <p:ph type="sldNum" sz="quarter" idx="12"/>
          </p:nvPr>
        </p:nvSpPr>
        <p:spPr/>
        <p:txBody>
          <a:bodyPr/>
          <a:lstStyle/>
          <a:p>
            <a:fld id="{CE250C90-A217-6949-8BD2-2F5146168076}" type="slidenum">
              <a:rPr lang="en-US" smtClean="0"/>
              <a:t>3</a:t>
            </a:fld>
            <a:endParaRPr lang="en-US"/>
          </a:p>
        </p:txBody>
      </p:sp>
    </p:spTree>
    <p:extLst>
      <p:ext uri="{BB962C8B-B14F-4D97-AF65-F5344CB8AC3E}">
        <p14:creationId xmlns:p14="http://schemas.microsoft.com/office/powerpoint/2010/main" val="895074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13" name="Rectangle 12">
            <a:extLst>
              <a:ext uri="{FF2B5EF4-FFF2-40B4-BE49-F238E27FC236}">
                <a16:creationId xmlns:a16="http://schemas.microsoft.com/office/drawing/2014/main" id="{3B66521F-6BD2-4C00-D78A-53836F6DD7C3}"/>
              </a:ext>
            </a:extLst>
          </p:cNvPr>
          <p:cNvSpPr/>
          <p:nvPr/>
        </p:nvSpPr>
        <p:spPr>
          <a:xfrm>
            <a:off x="9929153" y="2343020"/>
            <a:ext cx="2039112" cy="333244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Leaf nitrogen</a:t>
            </a:r>
          </a:p>
        </p:txBody>
      </p:sp>
      <p:sp>
        <p:nvSpPr>
          <p:cNvPr id="15" name="Right Arrow 14">
            <a:extLst>
              <a:ext uri="{FF2B5EF4-FFF2-40B4-BE49-F238E27FC236}">
                <a16:creationId xmlns:a16="http://schemas.microsoft.com/office/drawing/2014/main" id="{F543C549-8F25-B8CF-D87E-2BA9D8086670}"/>
              </a:ext>
            </a:extLst>
          </p:cNvPr>
          <p:cNvSpPr/>
          <p:nvPr/>
        </p:nvSpPr>
        <p:spPr>
          <a:xfrm>
            <a:off x="5681606" y="4140933"/>
            <a:ext cx="4108691" cy="760679"/>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25000"/>
                </a:schemeClr>
              </a:solidFill>
              <a:latin typeface="Arial" panose="020B0604020202020204" pitchFamily="34" charset="0"/>
              <a:cs typeface="Arial" panose="020B0604020202020204" pitchFamily="34" charset="0"/>
            </a:endParaRP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17" name="Right Arrow 16">
            <a:extLst>
              <a:ext uri="{FF2B5EF4-FFF2-40B4-BE49-F238E27FC236}">
                <a16:creationId xmlns:a16="http://schemas.microsoft.com/office/drawing/2014/main" id="{68D86561-043B-FFBB-4B71-6644C7D51F39}"/>
              </a:ext>
            </a:extLst>
          </p:cNvPr>
          <p:cNvSpPr/>
          <p:nvPr/>
        </p:nvSpPr>
        <p:spPr>
          <a:xfrm>
            <a:off x="2465303" y="5098356"/>
            <a:ext cx="7327357" cy="760679"/>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9" name="Title 6">
            <a:extLst>
              <a:ext uri="{FF2B5EF4-FFF2-40B4-BE49-F238E27FC236}">
                <a16:creationId xmlns:a16="http://schemas.microsoft.com/office/drawing/2014/main" id="{67FCD058-68A4-D347-96FF-116C20C45340}"/>
              </a:ext>
            </a:extLst>
          </p:cNvPr>
          <p:cNvSpPr>
            <a:spLocks noGrp="1"/>
          </p:cNvSpPr>
          <p:nvPr>
            <p:ph type="title"/>
          </p:nvPr>
        </p:nvSpPr>
        <p:spPr>
          <a:xfrm>
            <a:off x="838200" y="365125"/>
            <a:ext cx="10515600" cy="1325563"/>
          </a:xfrm>
        </p:spPr>
        <p:txBody>
          <a:bodyPr>
            <a:normAutofit/>
          </a:bodyPr>
          <a:lstStyle/>
          <a:p>
            <a:r>
              <a:rPr lang="en-US" b="1" dirty="0"/>
              <a:t>Revisiting h</a:t>
            </a:r>
            <a:r>
              <a:rPr lang="en-US" sz="4000" b="1" dirty="0">
                <a:latin typeface="Arial" panose="020B0604020202020204" pitchFamily="34" charset="0"/>
                <a:cs typeface="Arial" panose="020B0604020202020204" pitchFamily="34" charset="0"/>
              </a:rPr>
              <a:t>ypotheses</a:t>
            </a:r>
          </a:p>
        </p:txBody>
      </p:sp>
      <p:sp>
        <p:nvSpPr>
          <p:cNvPr id="2" name="Slide Number Placeholder 1">
            <a:extLst>
              <a:ext uri="{FF2B5EF4-FFF2-40B4-BE49-F238E27FC236}">
                <a16:creationId xmlns:a16="http://schemas.microsoft.com/office/drawing/2014/main" id="{CC40AC27-E042-3E4C-9567-023A13C75EF1}"/>
              </a:ext>
            </a:extLst>
          </p:cNvPr>
          <p:cNvSpPr>
            <a:spLocks noGrp="1"/>
          </p:cNvSpPr>
          <p:nvPr>
            <p:ph type="sldNum" sz="quarter" idx="12"/>
          </p:nvPr>
        </p:nvSpPr>
        <p:spPr/>
        <p:txBody>
          <a:bodyPr/>
          <a:lstStyle/>
          <a:p>
            <a:fld id="{CE250C90-A217-6949-8BD2-2F5146168076}" type="slidenum">
              <a:rPr lang="en-US" smtClean="0"/>
              <a:t>30</a:t>
            </a:fld>
            <a:endParaRPr lang="en-US"/>
          </a:p>
        </p:txBody>
      </p:sp>
      <p:sp>
        <p:nvSpPr>
          <p:cNvPr id="22" name="Rectangle 21">
            <a:extLst>
              <a:ext uri="{FF2B5EF4-FFF2-40B4-BE49-F238E27FC236}">
                <a16:creationId xmlns:a16="http://schemas.microsoft.com/office/drawing/2014/main" id="{3C3520C7-1743-864D-B6A7-D89768B43E18}"/>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
        <p:nvSpPr>
          <p:cNvPr id="23" name="Right Arrow 22">
            <a:extLst>
              <a:ext uri="{FF2B5EF4-FFF2-40B4-BE49-F238E27FC236}">
                <a16:creationId xmlns:a16="http://schemas.microsoft.com/office/drawing/2014/main" id="{0F4F51F7-9A41-AC45-B3C9-1AE6BAC76DA8}"/>
              </a:ext>
            </a:extLst>
          </p:cNvPr>
          <p:cNvSpPr/>
          <p:nvPr/>
        </p:nvSpPr>
        <p:spPr>
          <a:xfrm>
            <a:off x="5681606" y="2839115"/>
            <a:ext cx="894751" cy="733587"/>
          </a:xfrm>
          <a:prstGeom prst="rightArrow">
            <a:avLst/>
          </a:prstGeom>
          <a:solidFill>
            <a:schemeClr val="accent2"/>
          </a:solidFill>
          <a:ln w="571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18" name="Right Arrow 17">
            <a:extLst>
              <a:ext uri="{FF2B5EF4-FFF2-40B4-BE49-F238E27FC236}">
                <a16:creationId xmlns:a16="http://schemas.microsoft.com/office/drawing/2014/main" id="{2CC3E58F-B7E6-1340-8DD9-D22CD1D40578}"/>
              </a:ext>
            </a:extLst>
          </p:cNvPr>
          <p:cNvSpPr/>
          <p:nvPr/>
        </p:nvSpPr>
        <p:spPr>
          <a:xfrm>
            <a:off x="8897909" y="2817390"/>
            <a:ext cx="894751" cy="733587"/>
          </a:xfrm>
          <a:prstGeom prst="rightArrow">
            <a:avLst/>
          </a:prstGeom>
          <a:solidFill>
            <a:schemeClr val="accent5"/>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7266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C407-8588-2459-A26B-DA6AEFE42680}"/>
              </a:ext>
            </a:extLst>
          </p:cNvPr>
          <p:cNvSpPr>
            <a:spLocks noGrp="1"/>
          </p:cNvSpPr>
          <p:nvPr>
            <p:ph type="title"/>
          </p:nvPr>
        </p:nvSpPr>
        <p:spPr>
          <a:xfrm>
            <a:off x="215900" y="365125"/>
            <a:ext cx="10515600" cy="1325563"/>
          </a:xfrm>
        </p:spPr>
        <p:txBody>
          <a:bodyPr>
            <a:normAutofit/>
          </a:bodyPr>
          <a:lstStyle/>
          <a:p>
            <a:r>
              <a:rPr lang="en-US" sz="3600" b="1" dirty="0"/>
              <a:t>Acknowledgements</a:t>
            </a:r>
          </a:p>
        </p:txBody>
      </p:sp>
      <p:sp>
        <p:nvSpPr>
          <p:cNvPr id="7" name="Content Placeholder 6">
            <a:extLst>
              <a:ext uri="{FF2B5EF4-FFF2-40B4-BE49-F238E27FC236}">
                <a16:creationId xmlns:a16="http://schemas.microsoft.com/office/drawing/2014/main" id="{65850971-2C4A-DA63-8926-CE9C60A574E1}"/>
              </a:ext>
            </a:extLst>
          </p:cNvPr>
          <p:cNvSpPr>
            <a:spLocks noGrp="1"/>
          </p:cNvSpPr>
          <p:nvPr>
            <p:ph idx="1"/>
          </p:nvPr>
        </p:nvSpPr>
        <p:spPr>
          <a:xfrm>
            <a:off x="188322" y="1690688"/>
            <a:ext cx="4861560" cy="5030787"/>
          </a:xfrm>
        </p:spPr>
        <p:txBody>
          <a:bodyPr>
            <a:normAutofit lnSpcReduction="10000"/>
          </a:bodyPr>
          <a:lstStyle/>
          <a:p>
            <a:pPr marL="0" indent="0">
              <a:buNone/>
            </a:pPr>
            <a:r>
              <a:rPr lang="en-US" sz="2000" b="1" dirty="0"/>
              <a:t>Field and lab assistance</a:t>
            </a:r>
            <a:endParaRPr lang="en-US" sz="2000" dirty="0"/>
          </a:p>
          <a:p>
            <a:r>
              <a:rPr lang="en-US" sz="2000" dirty="0"/>
              <a:t>Risa McNellis</a:t>
            </a:r>
          </a:p>
          <a:p>
            <a:r>
              <a:rPr lang="en-US" sz="2000" dirty="0"/>
              <a:t>Jorge Ochoa</a:t>
            </a:r>
          </a:p>
          <a:p>
            <a:r>
              <a:rPr lang="en-US" sz="2000" dirty="0"/>
              <a:t>Peter </a:t>
            </a:r>
            <a:r>
              <a:rPr lang="en-US" sz="2000" dirty="0" err="1"/>
              <a:t>Eludini</a:t>
            </a:r>
            <a:endParaRPr lang="en-US" sz="2000" dirty="0"/>
          </a:p>
          <a:p>
            <a:r>
              <a:rPr lang="en-US" sz="2000" dirty="0"/>
              <a:t>Christine </a:t>
            </a:r>
            <a:r>
              <a:rPr lang="en-US" sz="2000" dirty="0" err="1"/>
              <a:t>Vanginault</a:t>
            </a:r>
            <a:endParaRPr lang="en-US" sz="2000" dirty="0"/>
          </a:p>
          <a:p>
            <a:r>
              <a:rPr lang="en-US" sz="2000" dirty="0"/>
              <a:t>Abigail Bell</a:t>
            </a:r>
          </a:p>
          <a:p>
            <a:r>
              <a:rPr lang="en-US" sz="2000" dirty="0"/>
              <a:t>Jose Villeda</a:t>
            </a:r>
          </a:p>
          <a:p>
            <a:r>
              <a:rPr lang="en-US" sz="2000" dirty="0"/>
              <a:t>Hannah German</a:t>
            </a:r>
          </a:p>
          <a:p>
            <a:r>
              <a:rPr lang="en-US" sz="2000" dirty="0"/>
              <a:t>Avery Schoenherr</a:t>
            </a:r>
          </a:p>
          <a:p>
            <a:endParaRPr lang="en-US" sz="2000" dirty="0"/>
          </a:p>
          <a:p>
            <a:pPr marL="0" indent="0">
              <a:buNone/>
            </a:pPr>
            <a:r>
              <a:rPr lang="en-US" sz="2000" b="1" dirty="0"/>
              <a:t>Travel funds</a:t>
            </a:r>
            <a:endParaRPr lang="en-US" sz="2000" dirty="0"/>
          </a:p>
          <a:p>
            <a:r>
              <a:rPr lang="en-US" sz="2000" dirty="0"/>
              <a:t>ESA </a:t>
            </a:r>
            <a:r>
              <a:rPr lang="en-US" sz="2000" dirty="0" err="1"/>
              <a:t>Biogeosciences</a:t>
            </a:r>
            <a:r>
              <a:rPr lang="en-US" sz="2000" dirty="0"/>
              <a:t> Section</a:t>
            </a:r>
          </a:p>
          <a:p>
            <a:r>
              <a:rPr lang="en-US" sz="2000" dirty="0"/>
              <a:t>ESA Physiological Ecology Section</a:t>
            </a:r>
          </a:p>
        </p:txBody>
      </p:sp>
      <p:pic>
        <p:nvPicPr>
          <p:cNvPr id="4" name="Picture 3">
            <a:extLst>
              <a:ext uri="{FF2B5EF4-FFF2-40B4-BE49-F238E27FC236}">
                <a16:creationId xmlns:a16="http://schemas.microsoft.com/office/drawing/2014/main" id="{427DC439-9690-DD3F-30D1-8D4375235436}"/>
              </a:ext>
            </a:extLst>
          </p:cNvPr>
          <p:cNvPicPr>
            <a:picLocks noChangeAspect="1"/>
          </p:cNvPicPr>
          <p:nvPr/>
        </p:nvPicPr>
        <p:blipFill>
          <a:blip r:embed="rId2"/>
          <a:stretch>
            <a:fillRect/>
          </a:stretch>
        </p:blipFill>
        <p:spPr>
          <a:xfrm>
            <a:off x="7862102" y="364923"/>
            <a:ext cx="4227155" cy="780517"/>
          </a:xfrm>
          <a:prstGeom prst="rect">
            <a:avLst/>
          </a:prstGeom>
        </p:spPr>
      </p:pic>
      <p:pic>
        <p:nvPicPr>
          <p:cNvPr id="1028" name="Picture 4" descr="Double T Symbol | History &amp; Traditions | TTU">
            <a:hlinkClick r:id="rId3"/>
            <a:extLst>
              <a:ext uri="{FF2B5EF4-FFF2-40B4-BE49-F238E27FC236}">
                <a16:creationId xmlns:a16="http://schemas.microsoft.com/office/drawing/2014/main" id="{80D00700-2914-B048-A533-D92FD1CE7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6578" y="1934431"/>
            <a:ext cx="24638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6A8792-7BAD-3943-B0FB-2938E69036F2}"/>
              </a:ext>
            </a:extLst>
          </p:cNvPr>
          <p:cNvPicPr>
            <a:picLocks noChangeAspect="1"/>
          </p:cNvPicPr>
          <p:nvPr/>
        </p:nvPicPr>
        <p:blipFill>
          <a:blip r:embed="rId5"/>
          <a:stretch>
            <a:fillRect/>
          </a:stretch>
        </p:blipFill>
        <p:spPr>
          <a:xfrm>
            <a:off x="5227293" y="1690688"/>
            <a:ext cx="4668574" cy="4668574"/>
          </a:xfrm>
          <a:prstGeom prst="rect">
            <a:avLst/>
          </a:prstGeom>
          <a:ln w="12700">
            <a:solidFill>
              <a:schemeClr val="tx1"/>
            </a:solidFill>
          </a:ln>
        </p:spPr>
      </p:pic>
      <p:pic>
        <p:nvPicPr>
          <p:cNvPr id="10" name="Picture 9">
            <a:extLst>
              <a:ext uri="{FF2B5EF4-FFF2-40B4-BE49-F238E27FC236}">
                <a16:creationId xmlns:a16="http://schemas.microsoft.com/office/drawing/2014/main" id="{EE7F2A5F-F1FE-6D42-BA5E-52E4C12BDF42}"/>
              </a:ext>
            </a:extLst>
          </p:cNvPr>
          <p:cNvPicPr>
            <a:picLocks noChangeAspect="1"/>
          </p:cNvPicPr>
          <p:nvPr/>
        </p:nvPicPr>
        <p:blipFill>
          <a:blip r:embed="rId6"/>
          <a:stretch>
            <a:fillRect/>
          </a:stretch>
        </p:blipFill>
        <p:spPr>
          <a:xfrm>
            <a:off x="10073278" y="5476875"/>
            <a:ext cx="1930400" cy="1016000"/>
          </a:xfrm>
          <a:prstGeom prst="rect">
            <a:avLst/>
          </a:prstGeom>
        </p:spPr>
      </p:pic>
      <p:sp>
        <p:nvSpPr>
          <p:cNvPr id="3" name="Slide Number Placeholder 2">
            <a:extLst>
              <a:ext uri="{FF2B5EF4-FFF2-40B4-BE49-F238E27FC236}">
                <a16:creationId xmlns:a16="http://schemas.microsoft.com/office/drawing/2014/main" id="{8E7DCEA7-1AE7-BA40-95F8-FF887944AE41}"/>
              </a:ext>
            </a:extLst>
          </p:cNvPr>
          <p:cNvSpPr>
            <a:spLocks noGrp="1"/>
          </p:cNvSpPr>
          <p:nvPr>
            <p:ph type="sldNum" sz="quarter" idx="12"/>
          </p:nvPr>
        </p:nvSpPr>
        <p:spPr/>
        <p:txBody>
          <a:bodyPr/>
          <a:lstStyle/>
          <a:p>
            <a:fld id="{CE250C90-A217-6949-8BD2-2F5146168076}" type="slidenum">
              <a:rPr lang="en-US" smtClean="0"/>
              <a:t>31</a:t>
            </a:fld>
            <a:endParaRPr lang="en-US"/>
          </a:p>
        </p:txBody>
      </p:sp>
    </p:spTree>
    <p:extLst>
      <p:ext uri="{BB962C8B-B14F-4D97-AF65-F5344CB8AC3E}">
        <p14:creationId xmlns:p14="http://schemas.microsoft.com/office/powerpoint/2010/main" val="666765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ss, outdoor, sky, field&#10;&#10;Description automatically generated">
            <a:extLst>
              <a:ext uri="{FF2B5EF4-FFF2-40B4-BE49-F238E27FC236}">
                <a16:creationId xmlns:a16="http://schemas.microsoft.com/office/drawing/2014/main" id="{D82E43DE-E26C-0024-E9D5-34CE8AFF7351}"/>
              </a:ext>
            </a:extLst>
          </p:cNvPr>
          <p:cNvPicPr>
            <a:picLocks noChangeAspect="1"/>
          </p:cNvPicPr>
          <p:nvPr/>
        </p:nvPicPr>
        <p:blipFill rotWithShape="1">
          <a:blip r:embed="rId2"/>
          <a:srcRect t="27026" b="30786"/>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FA6641B-B40F-AB84-CEF8-5BD5CACB9979}"/>
              </a:ext>
            </a:extLst>
          </p:cNvPr>
          <p:cNvSpPr>
            <a:spLocks noGrp="1"/>
          </p:cNvSpPr>
          <p:nvPr>
            <p:ph type="title"/>
          </p:nvPr>
        </p:nvSpPr>
        <p:spPr>
          <a:xfrm>
            <a:off x="1100051" y="1760513"/>
            <a:ext cx="10058400" cy="188599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7200" dirty="0">
                <a:solidFill>
                  <a:srgbClr val="FFFFFF"/>
                </a:solidFill>
                <a:latin typeface="Arial" panose="020B0604020202020204" pitchFamily="34" charset="0"/>
                <a:cs typeface="Arial" panose="020B0604020202020204" pitchFamily="34" charset="0"/>
              </a:rPr>
              <a:t>Thank you! </a:t>
            </a:r>
          </a:p>
        </p:txBody>
      </p:sp>
      <p:sp>
        <p:nvSpPr>
          <p:cNvPr id="5" name="Text Placeholder 4">
            <a:extLst>
              <a:ext uri="{FF2B5EF4-FFF2-40B4-BE49-F238E27FC236}">
                <a16:creationId xmlns:a16="http://schemas.microsoft.com/office/drawing/2014/main" id="{62B5A96A-B709-1956-06B2-89E5BF6A8019}"/>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Autofit/>
          </a:bodyPr>
          <a:lstStyle/>
          <a:p>
            <a:pPr algn="ctr"/>
            <a:r>
              <a:rPr lang="en-US" sz="4000" dirty="0">
                <a:solidFill>
                  <a:schemeClr val="bg1"/>
                </a:solidFill>
                <a:latin typeface="Arial" panose="020B0604020202020204" pitchFamily="34" charset="0"/>
                <a:cs typeface="Arial" panose="020B0604020202020204" pitchFamily="34" charset="0"/>
              </a:rPr>
              <a:t>Slides available at:</a:t>
            </a:r>
          </a:p>
          <a:p>
            <a:pPr algn="ctr"/>
            <a:r>
              <a:rPr lang="en-US" sz="40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https://github.com/eaperkowski/esa2022</a:t>
            </a:r>
            <a:endParaRPr lang="en-US"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583CD23-C7F9-E342-A2D2-17854C9D9CD8}"/>
              </a:ext>
            </a:extLst>
          </p:cNvPr>
          <p:cNvSpPr txBox="1"/>
          <p:nvPr/>
        </p:nvSpPr>
        <p:spPr>
          <a:xfrm>
            <a:off x="64009" y="153835"/>
            <a:ext cx="7699544"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Follow me on Twitter! </a:t>
            </a:r>
            <a:r>
              <a:rPr lang="en-US" sz="3200" dirty="0">
                <a:latin typeface="Arial" panose="020B0604020202020204" pitchFamily="34" charset="0"/>
                <a:cs typeface="Arial" panose="020B0604020202020204" pitchFamily="34" charset="0"/>
              </a:rPr>
              <a:t>@</a:t>
            </a:r>
            <a:r>
              <a:rPr lang="en-US" sz="3200" dirty="0" err="1">
                <a:latin typeface="Arial" panose="020B0604020202020204" pitchFamily="34" charset="0"/>
                <a:cs typeface="Arial" panose="020B0604020202020204" pitchFamily="34" charset="0"/>
              </a:rPr>
              <a:t>EvanPerkowski</a:t>
            </a:r>
            <a:endParaRPr lang="en-US" sz="32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4B678EC-8025-3C4C-B46D-5DAC4D4CA79E}"/>
              </a:ext>
            </a:extLst>
          </p:cNvPr>
          <p:cNvSpPr txBox="1"/>
          <p:nvPr/>
        </p:nvSpPr>
        <p:spPr>
          <a:xfrm>
            <a:off x="64009" y="771762"/>
            <a:ext cx="9166292"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Shoot me an e-mail! </a:t>
            </a:r>
            <a:r>
              <a:rPr lang="en-US" sz="3200" dirty="0" err="1">
                <a:latin typeface="Arial" panose="020B0604020202020204" pitchFamily="34" charset="0"/>
                <a:cs typeface="Arial" panose="020B0604020202020204" pitchFamily="34" charset="0"/>
              </a:rPr>
              <a:t>Evan.A.Perkowski@ttu.edu</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142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9F2ADF3-0F46-514A-8253-A872C8459F36}"/>
              </a:ext>
            </a:extLst>
          </p:cNvPr>
          <p:cNvSpPr>
            <a:spLocks noGrp="1"/>
          </p:cNvSpPr>
          <p:nvPr>
            <p:ph type="sldNum" sz="quarter" idx="12"/>
          </p:nvPr>
        </p:nvSpPr>
        <p:spPr/>
        <p:txBody>
          <a:bodyPr/>
          <a:lstStyle/>
          <a:p>
            <a:fld id="{CE250C90-A217-6949-8BD2-2F5146168076}" type="slidenum">
              <a:rPr lang="en-US" smtClean="0"/>
              <a:t>34</a:t>
            </a:fld>
            <a:endParaRPr lang="en-US"/>
          </a:p>
        </p:txBody>
      </p:sp>
    </p:spTree>
    <p:extLst>
      <p:ext uri="{BB962C8B-B14F-4D97-AF65-F5344CB8AC3E}">
        <p14:creationId xmlns:p14="http://schemas.microsoft.com/office/powerpoint/2010/main" val="3086269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B61A2C7-048D-B140-9986-87BE45B1C961}"/>
              </a:ext>
            </a:extLst>
          </p:cNvPr>
          <p:cNvSpPr>
            <a:spLocks noGrp="1"/>
          </p:cNvSpPr>
          <p:nvPr>
            <p:ph type="sldNum" sz="quarter" idx="12"/>
          </p:nvPr>
        </p:nvSpPr>
        <p:spPr/>
        <p:txBody>
          <a:bodyPr/>
          <a:lstStyle/>
          <a:p>
            <a:fld id="{CE250C90-A217-6949-8BD2-2F5146168076}" type="slidenum">
              <a:rPr lang="en-US" smtClean="0"/>
              <a:t>35</a:t>
            </a:fld>
            <a:endParaRPr lang="en-US"/>
          </a:p>
        </p:txBody>
      </p:sp>
    </p:spTree>
    <p:extLst>
      <p:ext uri="{BB962C8B-B14F-4D97-AF65-F5344CB8AC3E}">
        <p14:creationId xmlns:p14="http://schemas.microsoft.com/office/powerpoint/2010/main" val="310334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B3E1-8640-ECE1-DE7B-12FFB80F3071}"/>
              </a:ext>
            </a:extLst>
          </p:cNvPr>
          <p:cNvSpPr>
            <a:spLocks noGrp="1"/>
          </p:cNvSpPr>
          <p:nvPr>
            <p:ph type="title"/>
          </p:nvPr>
        </p:nvSpPr>
        <p:spPr>
          <a:xfrm>
            <a:off x="838200" y="182881"/>
            <a:ext cx="10515600" cy="1752600"/>
          </a:xfrm>
        </p:spPr>
        <p:txBody>
          <a:bodyPr>
            <a:noAutofit/>
          </a:bodyPr>
          <a:lstStyle/>
          <a:p>
            <a:r>
              <a:rPr lang="en-US" dirty="0"/>
              <a:t>C</a:t>
            </a:r>
            <a:r>
              <a:rPr lang="en-US" baseline="-25000" dirty="0"/>
              <a:t>4</a:t>
            </a:r>
            <a:r>
              <a:rPr lang="en-US" dirty="0"/>
              <a:t> non-legumes experience a reduction in these relative costs with increasing soil moisture</a:t>
            </a:r>
          </a:p>
        </p:txBody>
      </p:sp>
      <p:cxnSp>
        <p:nvCxnSpPr>
          <p:cNvPr id="4" name="Straight Arrow Connector 3">
            <a:extLst>
              <a:ext uri="{FF2B5EF4-FFF2-40B4-BE49-F238E27FC236}">
                <a16:creationId xmlns:a16="http://schemas.microsoft.com/office/drawing/2014/main" id="{93E84E4C-58A1-E756-637F-EB33EAA7D11E}"/>
              </a:ext>
            </a:extLst>
          </p:cNvPr>
          <p:cNvCxnSpPr>
            <a:cxnSpLocks/>
          </p:cNvCxnSpPr>
          <p:nvPr/>
        </p:nvCxnSpPr>
        <p:spPr>
          <a:xfrm>
            <a:off x="2433786" y="4078088"/>
            <a:ext cx="5042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437925A3-413F-D742-A9DE-28679D5A1585}"/>
              </a:ext>
            </a:extLst>
          </p:cNvPr>
          <p:cNvSpPr>
            <a:spLocks noGrp="1"/>
          </p:cNvSpPr>
          <p:nvPr>
            <p:ph type="sldNum" sz="quarter" idx="12"/>
          </p:nvPr>
        </p:nvSpPr>
        <p:spPr/>
        <p:txBody>
          <a:bodyPr/>
          <a:lstStyle/>
          <a:p>
            <a:fld id="{CE250C90-A217-6949-8BD2-2F5146168076}" type="slidenum">
              <a:rPr lang="en-US" smtClean="0"/>
              <a:t>36</a:t>
            </a:fld>
            <a:endParaRPr lang="en-US"/>
          </a:p>
        </p:txBody>
      </p:sp>
      <p:sp>
        <p:nvSpPr>
          <p:cNvPr id="8" name="TextBox 7">
            <a:extLst>
              <a:ext uri="{FF2B5EF4-FFF2-40B4-BE49-F238E27FC236}">
                <a16:creationId xmlns:a16="http://schemas.microsoft.com/office/drawing/2014/main" id="{40FB17CC-BBD4-1A45-9E90-0B199E51BADE}"/>
              </a:ext>
            </a:extLst>
          </p:cNvPr>
          <p:cNvSpPr txBox="1"/>
          <p:nvPr/>
        </p:nvSpPr>
        <p:spPr>
          <a:xfrm>
            <a:off x="152401" y="3477923"/>
            <a:ext cx="2281386" cy="1200329"/>
          </a:xfrm>
          <a:prstGeom prst="rect">
            <a:avLst/>
          </a:prstGeom>
          <a:solidFill>
            <a:schemeClr val="bg2"/>
          </a:solidFill>
          <a:ln w="28575">
            <a:solidFill>
              <a:schemeClr val="tx1"/>
            </a:solidFill>
          </a:ln>
        </p:spPr>
        <p:txBody>
          <a:bodyPr wrap="square" rtlCol="0">
            <a:spAutoFit/>
          </a:bodyPr>
          <a:lstStyle/>
          <a:p>
            <a:pPr algn="ctr"/>
            <a:r>
              <a:rPr lang="en-US" sz="2400" dirty="0"/>
              <a:t>Cost of acquiring nitrogen relative to water</a:t>
            </a:r>
          </a:p>
        </p:txBody>
      </p:sp>
      <p:pic>
        <p:nvPicPr>
          <p:cNvPr id="6" name="Picture 5" descr="Chart, scatter chart&#10;&#10;Description automatically generated">
            <a:extLst>
              <a:ext uri="{FF2B5EF4-FFF2-40B4-BE49-F238E27FC236}">
                <a16:creationId xmlns:a16="http://schemas.microsoft.com/office/drawing/2014/main" id="{D5FA3BE7-241D-7948-B9D9-94F67C3AB4D7}"/>
              </a:ext>
            </a:extLst>
          </p:cNvPr>
          <p:cNvPicPr>
            <a:picLocks noChangeAspect="1"/>
          </p:cNvPicPr>
          <p:nvPr/>
        </p:nvPicPr>
        <p:blipFill>
          <a:blip r:embed="rId2"/>
          <a:stretch>
            <a:fillRect/>
          </a:stretch>
        </p:blipFill>
        <p:spPr>
          <a:xfrm>
            <a:off x="2938020" y="1935481"/>
            <a:ext cx="7871155" cy="4919472"/>
          </a:xfrm>
          <a:prstGeom prst="rect">
            <a:avLst/>
          </a:prstGeom>
        </p:spPr>
      </p:pic>
    </p:spTree>
    <p:extLst>
      <p:ext uri="{BB962C8B-B14F-4D97-AF65-F5344CB8AC3E}">
        <p14:creationId xmlns:p14="http://schemas.microsoft.com/office/powerpoint/2010/main" val="2585588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2C92-28FF-59CD-89D1-A79D5FB9CA4E}"/>
              </a:ext>
            </a:extLst>
          </p:cNvPr>
          <p:cNvSpPr>
            <a:spLocks noGrp="1"/>
          </p:cNvSpPr>
          <p:nvPr>
            <p:ph type="title"/>
          </p:nvPr>
        </p:nvSpPr>
        <p:spPr/>
        <p:txBody>
          <a:bodyPr>
            <a:noAutofit/>
          </a:bodyPr>
          <a:lstStyle/>
          <a:p>
            <a:r>
              <a:rPr lang="en-US" dirty="0"/>
              <a:t>Soil moisture </a:t>
            </a:r>
            <a:r>
              <a:rPr lang="en-US" b="1" dirty="0">
                <a:solidFill>
                  <a:schemeClr val="accent2"/>
                </a:solidFill>
              </a:rPr>
              <a:t>decreases</a:t>
            </a:r>
            <a:r>
              <a:rPr lang="en-US" dirty="0"/>
              <a:t> water use efficiency, a pattern observed only in C</a:t>
            </a:r>
            <a:r>
              <a:rPr lang="en-US" baseline="-25000" dirty="0"/>
              <a:t>3</a:t>
            </a:r>
            <a:r>
              <a:rPr lang="en-US" dirty="0"/>
              <a:t> species</a:t>
            </a:r>
          </a:p>
        </p:txBody>
      </p:sp>
      <p:sp>
        <p:nvSpPr>
          <p:cNvPr id="3" name="Slide Number Placeholder 2">
            <a:extLst>
              <a:ext uri="{FF2B5EF4-FFF2-40B4-BE49-F238E27FC236}">
                <a16:creationId xmlns:a16="http://schemas.microsoft.com/office/drawing/2014/main" id="{500EC9F9-1B7D-5446-84D7-580639B2D051}"/>
              </a:ext>
            </a:extLst>
          </p:cNvPr>
          <p:cNvSpPr>
            <a:spLocks noGrp="1"/>
          </p:cNvSpPr>
          <p:nvPr>
            <p:ph type="sldNum" sz="quarter" idx="12"/>
          </p:nvPr>
        </p:nvSpPr>
        <p:spPr/>
        <p:txBody>
          <a:bodyPr/>
          <a:lstStyle/>
          <a:p>
            <a:fld id="{CE250C90-A217-6949-8BD2-2F5146168076}" type="slidenum">
              <a:rPr lang="en-US" smtClean="0"/>
              <a:t>37</a:t>
            </a:fld>
            <a:endParaRPr lang="en-US"/>
          </a:p>
        </p:txBody>
      </p:sp>
      <p:pic>
        <p:nvPicPr>
          <p:cNvPr id="5" name="Picture 4" descr="Chart, scatter chart&#10;&#10;Description automatically generated">
            <a:extLst>
              <a:ext uri="{FF2B5EF4-FFF2-40B4-BE49-F238E27FC236}">
                <a16:creationId xmlns:a16="http://schemas.microsoft.com/office/drawing/2014/main" id="{819B6683-349C-E644-8BC4-DBB0540E8CA1}"/>
              </a:ext>
            </a:extLst>
          </p:cNvPr>
          <p:cNvPicPr>
            <a:picLocks noChangeAspect="1"/>
          </p:cNvPicPr>
          <p:nvPr/>
        </p:nvPicPr>
        <p:blipFill>
          <a:blip r:embed="rId2"/>
          <a:stretch>
            <a:fillRect/>
          </a:stretch>
        </p:blipFill>
        <p:spPr>
          <a:xfrm>
            <a:off x="3048001" y="1829198"/>
            <a:ext cx="7871155" cy="4919472"/>
          </a:xfrm>
          <a:prstGeom prst="rect">
            <a:avLst/>
          </a:prstGeom>
        </p:spPr>
      </p:pic>
      <p:sp>
        <p:nvSpPr>
          <p:cNvPr id="6" name="TextBox 5">
            <a:extLst>
              <a:ext uri="{FF2B5EF4-FFF2-40B4-BE49-F238E27FC236}">
                <a16:creationId xmlns:a16="http://schemas.microsoft.com/office/drawing/2014/main" id="{99918B26-335C-244C-8848-42B3615C6F19}"/>
              </a:ext>
            </a:extLst>
          </p:cNvPr>
          <p:cNvSpPr txBox="1"/>
          <p:nvPr/>
        </p:nvSpPr>
        <p:spPr>
          <a:xfrm>
            <a:off x="424937" y="2461479"/>
            <a:ext cx="2188420" cy="1077218"/>
          </a:xfrm>
          <a:prstGeom prst="rect">
            <a:avLst/>
          </a:prstGeom>
          <a:noFill/>
          <a:ln w="19050">
            <a:solidFill>
              <a:schemeClr val="accent1"/>
            </a:solidFill>
          </a:ln>
        </p:spPr>
        <p:txBody>
          <a:bodyPr wrap="none" rtlCol="0">
            <a:spAutoFit/>
          </a:bodyPr>
          <a:lstStyle/>
          <a:p>
            <a:pPr algn="ctr"/>
            <a:r>
              <a:rPr lang="en-US" sz="3200" dirty="0">
                <a:latin typeface="Arial" panose="020B0604020202020204" pitchFamily="34" charset="0"/>
                <a:cs typeface="Arial" panose="020B0604020202020204" pitchFamily="34" charset="0"/>
              </a:rPr>
              <a:t>Increasing </a:t>
            </a:r>
          </a:p>
          <a:p>
            <a:pPr algn="ctr"/>
            <a:r>
              <a:rPr lang="en-US" sz="3200" dirty="0">
                <a:latin typeface="Arial" panose="020B0604020202020204" pitchFamily="34" charset="0"/>
                <a:cs typeface="Arial" panose="020B0604020202020204" pitchFamily="34" charset="0"/>
              </a:rPr>
              <a:t>WUE</a:t>
            </a:r>
          </a:p>
        </p:txBody>
      </p:sp>
      <p:cxnSp>
        <p:nvCxnSpPr>
          <p:cNvPr id="7" name="Straight Arrow Connector 6">
            <a:extLst>
              <a:ext uri="{FF2B5EF4-FFF2-40B4-BE49-F238E27FC236}">
                <a16:creationId xmlns:a16="http://schemas.microsoft.com/office/drawing/2014/main" id="{AB2CC664-DEF6-1E47-B7A6-2923C9881693}"/>
              </a:ext>
            </a:extLst>
          </p:cNvPr>
          <p:cNvCxnSpPr/>
          <p:nvPr/>
        </p:nvCxnSpPr>
        <p:spPr>
          <a:xfrm>
            <a:off x="1513778" y="3543890"/>
            <a:ext cx="0" cy="16495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63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0C95-A62F-0ADD-55F9-956EAEAE0BAF}"/>
              </a:ext>
            </a:extLst>
          </p:cNvPr>
          <p:cNvSpPr>
            <a:spLocks noGrp="1"/>
          </p:cNvSpPr>
          <p:nvPr>
            <p:ph type="title"/>
          </p:nvPr>
        </p:nvSpPr>
        <p:spPr/>
        <p:txBody>
          <a:bodyPr>
            <a:normAutofit/>
          </a:bodyPr>
          <a:lstStyle/>
          <a:p>
            <a:r>
              <a:rPr lang="en-US" dirty="0"/>
              <a:t>Soil nitrogen availability </a:t>
            </a:r>
            <a:r>
              <a:rPr lang="en-US" b="1" dirty="0">
                <a:solidFill>
                  <a:schemeClr val="accent1"/>
                </a:solidFill>
              </a:rPr>
              <a:t>increases</a:t>
            </a:r>
            <a:r>
              <a:rPr lang="en-US" dirty="0"/>
              <a:t> water use efficiency, but only in non-legumes</a:t>
            </a:r>
          </a:p>
        </p:txBody>
      </p:sp>
      <p:sp>
        <p:nvSpPr>
          <p:cNvPr id="3" name="Slide Number Placeholder 2">
            <a:extLst>
              <a:ext uri="{FF2B5EF4-FFF2-40B4-BE49-F238E27FC236}">
                <a16:creationId xmlns:a16="http://schemas.microsoft.com/office/drawing/2014/main" id="{87F39556-0FEF-4240-A762-14EB81BBBC18}"/>
              </a:ext>
            </a:extLst>
          </p:cNvPr>
          <p:cNvSpPr>
            <a:spLocks noGrp="1"/>
          </p:cNvSpPr>
          <p:nvPr>
            <p:ph type="sldNum" sz="quarter" idx="12"/>
          </p:nvPr>
        </p:nvSpPr>
        <p:spPr/>
        <p:txBody>
          <a:bodyPr/>
          <a:lstStyle/>
          <a:p>
            <a:fld id="{CE250C90-A217-6949-8BD2-2F5146168076}" type="slidenum">
              <a:rPr lang="en-US" smtClean="0"/>
              <a:t>38</a:t>
            </a:fld>
            <a:endParaRPr lang="en-US"/>
          </a:p>
        </p:txBody>
      </p:sp>
      <p:pic>
        <p:nvPicPr>
          <p:cNvPr id="5" name="Picture 4" descr="Chart&#10;&#10;Description automatically generated">
            <a:extLst>
              <a:ext uri="{FF2B5EF4-FFF2-40B4-BE49-F238E27FC236}">
                <a16:creationId xmlns:a16="http://schemas.microsoft.com/office/drawing/2014/main" id="{34C97E29-3C0F-ED46-9FA1-4F5F541DFDFF}"/>
              </a:ext>
            </a:extLst>
          </p:cNvPr>
          <p:cNvPicPr>
            <a:picLocks noChangeAspect="1"/>
          </p:cNvPicPr>
          <p:nvPr/>
        </p:nvPicPr>
        <p:blipFill>
          <a:blip r:embed="rId2"/>
          <a:stretch>
            <a:fillRect/>
          </a:stretch>
        </p:blipFill>
        <p:spPr>
          <a:xfrm>
            <a:off x="3048002" y="1836460"/>
            <a:ext cx="7871155" cy="4919472"/>
          </a:xfrm>
          <a:prstGeom prst="rect">
            <a:avLst/>
          </a:prstGeom>
        </p:spPr>
      </p:pic>
      <p:sp>
        <p:nvSpPr>
          <p:cNvPr id="6" name="TextBox 5">
            <a:extLst>
              <a:ext uri="{FF2B5EF4-FFF2-40B4-BE49-F238E27FC236}">
                <a16:creationId xmlns:a16="http://schemas.microsoft.com/office/drawing/2014/main" id="{BD8DAB2A-8712-364A-95D6-B10E770DBEAC}"/>
              </a:ext>
            </a:extLst>
          </p:cNvPr>
          <p:cNvSpPr txBox="1"/>
          <p:nvPr/>
        </p:nvSpPr>
        <p:spPr>
          <a:xfrm>
            <a:off x="424937" y="2461479"/>
            <a:ext cx="2188420" cy="1077218"/>
          </a:xfrm>
          <a:prstGeom prst="rect">
            <a:avLst/>
          </a:prstGeom>
          <a:noFill/>
          <a:ln w="19050">
            <a:solidFill>
              <a:schemeClr val="accent1"/>
            </a:solidFill>
          </a:ln>
        </p:spPr>
        <p:txBody>
          <a:bodyPr wrap="none" rtlCol="0">
            <a:spAutoFit/>
          </a:bodyPr>
          <a:lstStyle/>
          <a:p>
            <a:pPr algn="ctr"/>
            <a:r>
              <a:rPr lang="en-US" sz="3200" dirty="0">
                <a:latin typeface="Arial" panose="020B0604020202020204" pitchFamily="34" charset="0"/>
                <a:cs typeface="Arial" panose="020B0604020202020204" pitchFamily="34" charset="0"/>
              </a:rPr>
              <a:t>Increasing </a:t>
            </a:r>
          </a:p>
          <a:p>
            <a:pPr algn="ctr"/>
            <a:r>
              <a:rPr lang="en-US" sz="3200" dirty="0">
                <a:latin typeface="Arial" panose="020B0604020202020204" pitchFamily="34" charset="0"/>
                <a:cs typeface="Arial" panose="020B0604020202020204" pitchFamily="34" charset="0"/>
              </a:rPr>
              <a:t>WUE</a:t>
            </a:r>
          </a:p>
        </p:txBody>
      </p:sp>
      <p:cxnSp>
        <p:nvCxnSpPr>
          <p:cNvPr id="7" name="Straight Arrow Connector 6">
            <a:extLst>
              <a:ext uri="{FF2B5EF4-FFF2-40B4-BE49-F238E27FC236}">
                <a16:creationId xmlns:a16="http://schemas.microsoft.com/office/drawing/2014/main" id="{839ECCB4-251B-BD45-B8BE-C34189784A0D}"/>
              </a:ext>
            </a:extLst>
          </p:cNvPr>
          <p:cNvCxnSpPr/>
          <p:nvPr/>
        </p:nvCxnSpPr>
        <p:spPr>
          <a:xfrm>
            <a:off x="1513778" y="3543890"/>
            <a:ext cx="0" cy="16495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761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dirty="0"/>
              <a:t>B</a:t>
            </a:r>
            <a:r>
              <a:rPr lang="en-US" sz="4000" dirty="0">
                <a:latin typeface="Arial" panose="020B0604020202020204" pitchFamily="34" charset="0"/>
                <a:cs typeface="Arial" panose="020B0604020202020204" pitchFamily="34" charset="0"/>
              </a:rPr>
              <a:t>ut,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29AA3F8-A0E4-654C-A446-48BD1457F340}"/>
              </a:ext>
            </a:extLst>
          </p:cNvPr>
          <p:cNvSpPr>
            <a:spLocks noGrp="1"/>
          </p:cNvSpPr>
          <p:nvPr>
            <p:ph type="sldNum" sz="quarter" idx="12"/>
          </p:nvPr>
        </p:nvSpPr>
        <p:spPr/>
        <p:txBody>
          <a:bodyPr/>
          <a:lstStyle/>
          <a:p>
            <a:fld id="{CE250C90-A217-6949-8BD2-2F5146168076}" type="slidenum">
              <a:rPr lang="en-US" smtClean="0"/>
              <a:t>4</a:t>
            </a:fld>
            <a:endParaRPr lang="en-US"/>
          </a:p>
        </p:txBody>
      </p:sp>
    </p:spTree>
    <p:extLst>
      <p:ext uri="{BB962C8B-B14F-4D97-AF65-F5344CB8AC3E}">
        <p14:creationId xmlns:p14="http://schemas.microsoft.com/office/powerpoint/2010/main" val="14472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Leaf N is likely a product of interactions between climatic and edaphic factors</a:t>
            </a:r>
          </a:p>
        </p:txBody>
      </p:sp>
    </p:spTree>
    <p:extLst>
      <p:ext uri="{BB962C8B-B14F-4D97-AF65-F5344CB8AC3E}">
        <p14:creationId xmlns:p14="http://schemas.microsoft.com/office/powerpoint/2010/main" val="84343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5A8964-B934-CD4C-9D9E-1294DF21F1DC}"/>
              </a:ext>
            </a:extLst>
          </p:cNvPr>
          <p:cNvSpPr>
            <a:spLocks noGrp="1"/>
          </p:cNvSpPr>
          <p:nvPr>
            <p:ph type="sldNum" sz="quarter" idx="12"/>
          </p:nvPr>
        </p:nvSpPr>
        <p:spPr/>
        <p:txBody>
          <a:bodyPr/>
          <a:lstStyle/>
          <a:p>
            <a:fld id="{CE250C90-A217-6949-8BD2-2F5146168076}" type="slidenum">
              <a:rPr lang="en-US" smtClean="0"/>
              <a:t>6</a:t>
            </a:fld>
            <a:endParaRPr lang="en-US"/>
          </a:p>
        </p:txBody>
      </p:sp>
      <p:sp>
        <p:nvSpPr>
          <p:cNvPr id="9" name="Title 3">
            <a:extLst>
              <a:ext uri="{FF2B5EF4-FFF2-40B4-BE49-F238E27FC236}">
                <a16:creationId xmlns:a16="http://schemas.microsoft.com/office/drawing/2014/main" id="{57DDC556-93A1-2D46-8CE8-1F6FF9B8F0E5}"/>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solidFill>
                  <a:schemeClr val="bg1"/>
                </a:solidFill>
                <a:latin typeface="Arial" panose="020B0604020202020204" pitchFamily="34" charset="0"/>
                <a:cs typeface="Arial" panose="020B0604020202020204" pitchFamily="34" charset="0"/>
              </a:rPr>
              <a:t>: leaves acclimate to changing climatic and edaphic </a:t>
            </a:r>
            <a:r>
              <a:rPr lang="en-US" dirty="0">
                <a:solidFill>
                  <a:schemeClr val="bg1"/>
                </a:solidFill>
              </a:rPr>
              <a:t>environments via summed cost of resource use (nitrogen and water)</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a:t>
            </a:r>
            <a:r>
              <a:rPr lang="en-US" dirty="0"/>
              <a:t>environments via summed cost of resource use (nitrogen and water)</a:t>
            </a:r>
            <a:endParaRPr lang="en-US"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64A8F95-7E8B-D441-830A-D5550C117BEE}"/>
              </a:ext>
            </a:extLst>
          </p:cNvPr>
          <p:cNvSpPr>
            <a:spLocks noGrp="1"/>
          </p:cNvSpPr>
          <p:nvPr>
            <p:ph type="sldNum" sz="quarter" idx="12"/>
          </p:nvPr>
        </p:nvSpPr>
        <p:spPr/>
        <p:txBody>
          <a:bodyPr/>
          <a:lstStyle/>
          <a:p>
            <a:fld id="{CE250C90-A217-6949-8BD2-2F5146168076}" type="slidenum">
              <a:rPr lang="en-US" smtClean="0"/>
              <a:t>7</a:t>
            </a:fld>
            <a:endParaRPr lang="en-US"/>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1" name="Title 10">
            <a:extLst>
              <a:ext uri="{FF2B5EF4-FFF2-40B4-BE49-F238E27FC236}">
                <a16:creationId xmlns:a16="http://schemas.microsoft.com/office/drawing/2014/main" id="{71905980-01E8-764B-9CE0-50AD2626C33C}"/>
              </a:ext>
            </a:extLst>
          </p:cNvPr>
          <p:cNvSpPr>
            <a:spLocks noGrp="1"/>
          </p:cNvSpPr>
          <p:nvPr>
            <p:ph type="title"/>
          </p:nvPr>
        </p:nvSpPr>
        <p:spPr>
          <a:xfrm>
            <a:off x="573338" y="337190"/>
            <a:ext cx="7894983" cy="1690688"/>
          </a:xfrm>
        </p:spPr>
        <p:txBody>
          <a:bodyPr>
            <a:normAutofit fontScale="90000"/>
          </a:bodyPr>
          <a:lstStyle/>
          <a:p>
            <a:r>
              <a:rPr lang="en-US" dirty="0"/>
              <a:t>Soil N should </a:t>
            </a:r>
            <a:r>
              <a:rPr lang="en-US" b="1" dirty="0">
                <a:solidFill>
                  <a:schemeClr val="accent2"/>
                </a:solidFill>
              </a:rPr>
              <a:t>decrease</a:t>
            </a:r>
            <a:r>
              <a:rPr lang="en-US" dirty="0"/>
              <a:t>, and soil moisture should </a:t>
            </a:r>
            <a:r>
              <a:rPr lang="en-US" b="1" dirty="0">
                <a:solidFill>
                  <a:schemeClr val="accent1"/>
                </a:solidFill>
              </a:rPr>
              <a:t>increase</a:t>
            </a:r>
            <a:r>
              <a:rPr lang="en-US" dirty="0"/>
              <a:t> the cost of acquiring nitrogen relative to water</a:t>
            </a: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8</a:t>
            </a:fld>
            <a:endParaRPr lang="en-US"/>
          </a:p>
        </p:txBody>
      </p:sp>
      <p:sp>
        <p:nvSpPr>
          <p:cNvPr id="10" name="Rectangle 9">
            <a:extLst>
              <a:ext uri="{FF2B5EF4-FFF2-40B4-BE49-F238E27FC236}">
                <a16:creationId xmlns:a16="http://schemas.microsoft.com/office/drawing/2014/main" id="{7C85BD77-2634-884F-A2C7-DBD92146EDAE}"/>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57878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5F6CA-2670-DEB2-D564-8E2D1DDA3CBD}"/>
              </a:ext>
            </a:extLst>
          </p:cNvPr>
          <p:cNvSpPr/>
          <p:nvPr/>
        </p:nvSpPr>
        <p:spPr>
          <a:xfrm>
            <a:off x="222058" y="2376333"/>
            <a:ext cx="2042385" cy="329913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Soil resource availability</a:t>
            </a:r>
          </a:p>
        </p:txBody>
      </p:sp>
      <p:sp>
        <p:nvSpPr>
          <p:cNvPr id="10" name="Rectangle 9">
            <a:extLst>
              <a:ext uri="{FF2B5EF4-FFF2-40B4-BE49-F238E27FC236}">
                <a16:creationId xmlns:a16="http://schemas.microsoft.com/office/drawing/2014/main" id="{E45C3A85-2129-6E66-531B-1E1097847FB1}"/>
              </a:ext>
            </a:extLst>
          </p:cNvPr>
          <p:cNvSpPr/>
          <p:nvPr/>
        </p:nvSpPr>
        <p:spPr>
          <a:xfrm>
            <a:off x="6722304" y="2376333"/>
            <a:ext cx="2039112" cy="161570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Water use efficiency</a:t>
            </a:r>
          </a:p>
        </p:txBody>
      </p:sp>
      <p:sp>
        <p:nvSpPr>
          <p:cNvPr id="5" name="Right Arrow 4">
            <a:extLst>
              <a:ext uri="{FF2B5EF4-FFF2-40B4-BE49-F238E27FC236}">
                <a16:creationId xmlns:a16="http://schemas.microsoft.com/office/drawing/2014/main" id="{1ACEF1BE-8693-46FD-7366-BC18C98195FE}"/>
              </a:ext>
            </a:extLst>
          </p:cNvPr>
          <p:cNvSpPr/>
          <p:nvPr/>
        </p:nvSpPr>
        <p:spPr>
          <a:xfrm>
            <a:off x="2465303" y="2377340"/>
            <a:ext cx="894751" cy="733587"/>
          </a:xfrm>
          <a:prstGeom prst="rightArrow">
            <a:avLst/>
          </a:prstGeom>
          <a:solidFill>
            <a:schemeClr val="accent5"/>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H</a:t>
            </a:r>
            <a:r>
              <a:rPr lang="en-US" baseline="-25000" dirty="0">
                <a:solidFill>
                  <a:schemeClr val="tx1"/>
                </a:solidFill>
                <a:latin typeface="Arial" panose="020B0604020202020204" pitchFamily="34" charset="0"/>
                <a:cs typeface="Arial" panose="020B0604020202020204" pitchFamily="34" charset="0"/>
              </a:rPr>
              <a:t>2</a:t>
            </a:r>
            <a:r>
              <a:rPr lang="en-US" dirty="0">
                <a:solidFill>
                  <a:schemeClr val="tx1"/>
                </a:solidFill>
                <a:latin typeface="Arial" panose="020B0604020202020204" pitchFamily="34" charset="0"/>
                <a:cs typeface="Arial" panose="020B0604020202020204" pitchFamily="34" charset="0"/>
              </a:rPr>
              <a:t>O</a:t>
            </a:r>
          </a:p>
        </p:txBody>
      </p:sp>
      <p:sp>
        <p:nvSpPr>
          <p:cNvPr id="8" name="Right Arrow 7">
            <a:extLst>
              <a:ext uri="{FF2B5EF4-FFF2-40B4-BE49-F238E27FC236}">
                <a16:creationId xmlns:a16="http://schemas.microsoft.com/office/drawing/2014/main" id="{842788CD-F1E1-CA59-6DB2-29D9B7C14820}"/>
              </a:ext>
            </a:extLst>
          </p:cNvPr>
          <p:cNvSpPr/>
          <p:nvPr/>
        </p:nvSpPr>
        <p:spPr>
          <a:xfrm>
            <a:off x="2465303" y="3262659"/>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a:t>
            </a:r>
          </a:p>
        </p:txBody>
      </p:sp>
      <p:sp>
        <p:nvSpPr>
          <p:cNvPr id="6" name="Rectangle 5">
            <a:extLst>
              <a:ext uri="{FF2B5EF4-FFF2-40B4-BE49-F238E27FC236}">
                <a16:creationId xmlns:a16="http://schemas.microsoft.com/office/drawing/2014/main" id="{D74C0738-013E-9D4A-B84A-7F0CDF887B1A}"/>
              </a:ext>
            </a:extLst>
          </p:cNvPr>
          <p:cNvSpPr/>
          <p:nvPr/>
        </p:nvSpPr>
        <p:spPr>
          <a:xfrm>
            <a:off x="9366069" y="169887"/>
            <a:ext cx="2602196" cy="625754"/>
          </a:xfrm>
          <a:prstGeom prst="rect">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Positive effect</a:t>
            </a:r>
          </a:p>
        </p:txBody>
      </p:sp>
      <p:sp>
        <p:nvSpPr>
          <p:cNvPr id="20" name="Rectangle 19">
            <a:extLst>
              <a:ext uri="{FF2B5EF4-FFF2-40B4-BE49-F238E27FC236}">
                <a16:creationId xmlns:a16="http://schemas.microsoft.com/office/drawing/2014/main" id="{D595FF35-9416-6F43-AE35-089573EEFD8C}"/>
              </a:ext>
            </a:extLst>
          </p:cNvPr>
          <p:cNvSpPr/>
          <p:nvPr/>
        </p:nvSpPr>
        <p:spPr>
          <a:xfrm>
            <a:off x="9366069" y="943576"/>
            <a:ext cx="2602196" cy="6257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Negative effect</a:t>
            </a:r>
          </a:p>
        </p:txBody>
      </p:sp>
      <p:sp>
        <p:nvSpPr>
          <p:cNvPr id="18" name="Right Arrow 17">
            <a:extLst>
              <a:ext uri="{FF2B5EF4-FFF2-40B4-BE49-F238E27FC236}">
                <a16:creationId xmlns:a16="http://schemas.microsoft.com/office/drawing/2014/main" id="{709CA3F9-D6D8-DE47-905C-BFC08C254BDB}"/>
              </a:ext>
            </a:extLst>
          </p:cNvPr>
          <p:cNvSpPr/>
          <p:nvPr/>
        </p:nvSpPr>
        <p:spPr>
          <a:xfrm>
            <a:off x="5681606" y="2839115"/>
            <a:ext cx="894751" cy="733587"/>
          </a:xfrm>
          <a:prstGeom prst="rightArrow">
            <a:avLst/>
          </a:prstGeom>
          <a:solidFill>
            <a:schemeClr val="accent2"/>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08C8F42-A000-2D47-9DAA-C119133A86A9}"/>
              </a:ext>
            </a:extLst>
          </p:cNvPr>
          <p:cNvSpPr>
            <a:spLocks noGrp="1"/>
          </p:cNvSpPr>
          <p:nvPr>
            <p:ph type="sldNum" sz="quarter" idx="12"/>
          </p:nvPr>
        </p:nvSpPr>
        <p:spPr/>
        <p:txBody>
          <a:bodyPr/>
          <a:lstStyle/>
          <a:p>
            <a:fld id="{CE250C90-A217-6949-8BD2-2F5146168076}" type="slidenum">
              <a:rPr lang="en-US" smtClean="0"/>
              <a:t>9</a:t>
            </a:fld>
            <a:endParaRPr lang="en-US"/>
          </a:p>
        </p:txBody>
      </p:sp>
      <p:sp>
        <p:nvSpPr>
          <p:cNvPr id="12" name="Title 10">
            <a:extLst>
              <a:ext uri="{FF2B5EF4-FFF2-40B4-BE49-F238E27FC236}">
                <a16:creationId xmlns:a16="http://schemas.microsoft.com/office/drawing/2014/main" id="{113ECC6E-3342-A94C-A97E-7E1B141E201F}"/>
              </a:ext>
            </a:extLst>
          </p:cNvPr>
          <p:cNvSpPr>
            <a:spLocks noGrp="1"/>
          </p:cNvSpPr>
          <p:nvPr>
            <p:ph type="title"/>
          </p:nvPr>
        </p:nvSpPr>
        <p:spPr>
          <a:xfrm>
            <a:off x="573338" y="337190"/>
            <a:ext cx="7894983" cy="1690688"/>
          </a:xfrm>
        </p:spPr>
        <p:txBody>
          <a:bodyPr>
            <a:normAutofit fontScale="90000"/>
          </a:bodyPr>
          <a:lstStyle/>
          <a:p>
            <a:r>
              <a:rPr lang="en-US" dirty="0"/>
              <a:t>Increasing costs of acquiring nitrogen relative to water should </a:t>
            </a:r>
            <a:r>
              <a:rPr lang="en-US" b="1" dirty="0">
                <a:solidFill>
                  <a:schemeClr val="accent2"/>
                </a:solidFill>
              </a:rPr>
              <a:t>decrease</a:t>
            </a:r>
            <a:r>
              <a:rPr lang="en-US" dirty="0"/>
              <a:t> water use efficiency</a:t>
            </a:r>
          </a:p>
        </p:txBody>
      </p:sp>
      <p:sp>
        <p:nvSpPr>
          <p:cNvPr id="14" name="Rectangle 13">
            <a:extLst>
              <a:ext uri="{FF2B5EF4-FFF2-40B4-BE49-F238E27FC236}">
                <a16:creationId xmlns:a16="http://schemas.microsoft.com/office/drawing/2014/main" id="{9506FBB3-4952-2F44-9E37-720ECAF070CA}"/>
              </a:ext>
            </a:extLst>
          </p:cNvPr>
          <p:cNvSpPr/>
          <p:nvPr/>
        </p:nvSpPr>
        <p:spPr>
          <a:xfrm>
            <a:off x="3473817" y="2394156"/>
            <a:ext cx="2039112" cy="231364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Cost to acquire nitrogen relative to water</a:t>
            </a:r>
          </a:p>
        </p:txBody>
      </p:sp>
    </p:spTree>
    <p:extLst>
      <p:ext uri="{BB962C8B-B14F-4D97-AF65-F5344CB8AC3E}">
        <p14:creationId xmlns:p14="http://schemas.microsoft.com/office/powerpoint/2010/main" val="3593934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5164</TotalTime>
  <Words>1584</Words>
  <Application>Microsoft Macintosh PowerPoint</Application>
  <PresentationFormat>Widescreen</PresentationFormat>
  <Paragraphs>284</Paragraphs>
  <Slides>38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Cambria Math</vt:lpstr>
      <vt:lpstr>Office Theme</vt:lpstr>
      <vt:lpstr>Leaf nitrogen is driven by the unit cost of nitrogen and water use in Texan grasslands</vt:lpstr>
      <vt:lpstr>Soil nitrogen generally increases leaf nitrogen</vt:lpstr>
      <vt:lpstr>Soil nitrogen generally increases leaf nitrogen</vt:lpstr>
      <vt:lpstr>But, leaf nitrogen can be predicted independent of soil nitrogen</vt:lpstr>
      <vt:lpstr>Leaf N is likely a product of interactions between climatic and edaphic factors</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Soil N should decrease, and soil moisture should increase the cost of acquiring nitrogen relative to water</vt:lpstr>
      <vt:lpstr>Increasing costs of acquiring nitrogen relative to water should decrease water use efficiency</vt:lpstr>
      <vt:lpstr>PowerPoint Presentation</vt:lpstr>
      <vt:lpstr>However, leaf N could be independent of water use efficiency...</vt:lpstr>
      <vt:lpstr>... and may be independent of the cost to acquire nitrogen relative to water</vt:lpstr>
      <vt:lpstr>We currently lack empirical studies that directly test patterns expected from photosynthetic least-cost theory</vt:lpstr>
      <vt:lpstr>Study sites, collection methods, traits</vt:lpstr>
      <vt:lpstr>PowerPoint Presentation</vt:lpstr>
      <vt:lpstr>PowerPoint Presentation</vt:lpstr>
      <vt:lpstr> </vt:lpstr>
      <vt:lpstr>PowerPoint Presentation</vt:lpstr>
      <vt:lpstr>PowerPoint Presentation</vt:lpstr>
      <vt:lpstr>Soil moisture decreases water use efficiency </vt:lpstr>
      <vt:lpstr>Soil nitrogen availability increases water use efficiency</vt:lpstr>
      <vt:lpstr>PowerPoint Presentation</vt:lpstr>
      <vt:lpstr>PowerPoint Presentation</vt:lpstr>
      <vt:lpstr>Water use efficiency does not change leaf nitrogen</vt:lpstr>
      <vt:lpstr>PowerPoint Presentation</vt:lpstr>
      <vt:lpstr>The cost to acquire nitrogen relative to water has a negative nonlinear effect on leaf nitrogen</vt:lpstr>
      <vt:lpstr>PowerPoint Presentation</vt:lpstr>
      <vt:lpstr>Soil nitrogen availability does not change leaf nitrogen</vt:lpstr>
      <vt:lpstr>Revisiting hypotheses</vt:lpstr>
      <vt:lpstr>Revisiting hypotheses</vt:lpstr>
      <vt:lpstr>Acknowledgements</vt:lpstr>
      <vt:lpstr>Thank you! </vt:lpstr>
      <vt:lpstr>Extra slides</vt:lpstr>
      <vt:lpstr>Resource unit cost ratio (β)</vt:lpstr>
      <vt:lpstr>Resource unit cost ratio (β)</vt:lpstr>
      <vt:lpstr>C4 non-legumes experience a reduction in these relative costs with increasing soil moisture</vt:lpstr>
      <vt:lpstr>Soil moisture decreases water use efficiency, a pattern observed only in C3 species</vt:lpstr>
      <vt:lpstr>Soil nitrogen availability increases water use efficiency, but only in non-legumes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24</cp:revision>
  <dcterms:created xsi:type="dcterms:W3CDTF">2022-07-19T16:27:24Z</dcterms:created>
  <dcterms:modified xsi:type="dcterms:W3CDTF">2022-08-17T23:39:49Z</dcterms:modified>
</cp:coreProperties>
</file>